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709930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j8Tu/fvPGHECw9jEV7YEJbOWO1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48E992-73D2-42D5-9469-681E5E90252D}">
  <a:tblStyle styleId="{6448E992-73D2-42D5-9469-681E5E90252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363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294" y="0"/>
            <a:ext cx="3076363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7775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7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247775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2516d502d_0_14:notes"/>
          <p:cNvSpPr/>
          <p:nvPr>
            <p:ph idx="2" type="sldImg"/>
          </p:nvPr>
        </p:nvSpPr>
        <p:spPr>
          <a:xfrm>
            <a:off x="1247775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2516d502d_0_14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d2516d502d_0_14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2516d502d_0_22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d2516d502d_0_22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d2516d502d_0_22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2c4f7e262_1_48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d2c4f7e262_1_48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d2c4f7e262_1_48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2c4f7e262_1_65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d2c4f7e262_1_65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d2c4f7e262_1_6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2c4f7e262_1_35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d2c4f7e262_1_35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d2c4f7e262_1_3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2c4f7e262_1_93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d2c4f7e262_1_93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d2c4f7e262_1_9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c19ea2a7f_0_24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cc19ea2a7f_0_24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cc19ea2a7f_0_24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2c4f7e262_0_6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d2c4f7e262_0_6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d2c4f7e262_0_6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c19ea2a7f_0_97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cc19ea2a7f_0_97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cc19ea2a7f_0_9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df983fabb_2_41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cdf983fabb_2_41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cdf983fabb_2_41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5358f3ab_0_0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c65358f3ab_0_0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c65358f3ab_0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4143430c8_1_27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d4143430c8_1_27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d4143430c8_1_2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3446db5bf_0_1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d3446db5bf_0_1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d3446db5bf_0_1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4135ca187_3_3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d4135ca187_3_3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15-8+5=12, (15-8)*2=14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12-10 = 2 pass</a:t>
            </a:r>
            <a:endParaRPr/>
          </a:p>
        </p:txBody>
      </p:sp>
      <p:sp>
        <p:nvSpPr>
          <p:cNvPr id="376" name="Google Shape;376;gd4135ca187_3_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df983fabb_2_53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cdf983fabb_2_53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cdf983fabb_2_5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03e94ecb8_0_65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d03e94ecb8_0_65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d03e94ecb8_0_6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441cd6a19_0_9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d441cd6a19_0_9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d441cd6a19_0_9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03e94ecb8_0_74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d03e94ecb8_0_74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d03e94ecb8_0_74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03e94ecb8_4_0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d03e94ecb8_4_0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d03e94ecb8_4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19ea2a7f_0_3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cc19ea2a7f_0_3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-3721100" lvl="0" marL="4178300" rtl="0" algn="l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閉門造車 (8個月資料)- 給予 Testing 框架 讓學生帶回去 研發用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721100" lvl="0" marL="417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Online Validation (1個月資料) - 給予使用者 upload 個人模型 跟大家一起玩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721100" lvl="0" marL="4178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Testing (3個月資料) - 把模型繳上來 助教自己測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cc19ea2a7f_0_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2c4f7e262_1_17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d2c4f7e262_1_17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d2c4f7e262_1_1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a793415f0_0_0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ca793415f0_0_0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Community microgrids (focus of this article)</a:t>
            </a:r>
            <a:r>
              <a:rPr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are microgrids designed to service a designated community. They may or may not have a connection to the main grid. The focus of this type of microgrid is to pool local resources (mainly small-scale renewables) to maximise energy self-reliance. They may also be built or joined for financial reasons – such as high electricity prices on the main grid.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ca793415f0_0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4143430c8_1_54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d4143430c8_1_54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d4143430c8_1_54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2c4f7e262_1_0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d2c4f7e262_1_0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d2c4f7e262_1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c19ea2a7f_0_31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cc19ea2a7f_0_31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cc19ea2a7f_0_31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19ea2a7f_0_38:notes"/>
          <p:cNvSpPr/>
          <p:nvPr>
            <p:ph idx="2" type="sldImg"/>
          </p:nvPr>
        </p:nvSpPr>
        <p:spPr>
          <a:xfrm>
            <a:off x="1247775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cc19ea2a7f_0_38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cc19ea2a7f_0_38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c19ea2a7f_0_45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cc19ea2a7f_0_45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cc19ea2a7f_0_4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c19ea2a7f_0_52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cc19ea2a7f_0_52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cc19ea2a7f_0_52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2c4f7e262_1_80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d2c4f7e262_1_80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d2c4f7e262_1_8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c19ea2a7f_0_60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cc19ea2a7f_0_60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cc19ea2a7f_0_6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43d8d7bd9_0_25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d43d8d7bd9_0_25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d43d8d7bd9_0_2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c19ea2a7f_0_10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cc19ea2a7f_0_10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cc19ea2a7f_0_1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df983fabb_1_0:notes"/>
          <p:cNvSpPr/>
          <p:nvPr>
            <p:ph idx="2" type="sldImg"/>
          </p:nvPr>
        </p:nvSpPr>
        <p:spPr>
          <a:xfrm>
            <a:off x="1247775" y="1279525"/>
            <a:ext cx="46038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cdf983fabb_1_0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cdf983fabb_1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2516d502d_0_0:notes"/>
          <p:cNvSpPr/>
          <p:nvPr>
            <p:ph idx="2" type="sldImg"/>
          </p:nvPr>
        </p:nvSpPr>
        <p:spPr>
          <a:xfrm>
            <a:off x="1247775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d2516d502d_0_0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d2516d502d_0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2c4f7e262_1_24:notes"/>
          <p:cNvSpPr/>
          <p:nvPr>
            <p:ph idx="2" type="sldImg"/>
          </p:nvPr>
        </p:nvSpPr>
        <p:spPr>
          <a:xfrm>
            <a:off x="1247775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d2c4f7e262_1_24:notes"/>
          <p:cNvSpPr txBox="1"/>
          <p:nvPr>
            <p:ph idx="1" type="body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d2c4f7e262_1_24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3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hyperlink" Target="https://www.taipower.com.tw/tc/page.aspx?cchk=1b3221ee-37c3-4811-9d4d-a1bb215f33c8&amp;cid=351&amp;mid=21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NCKU-CCS/DSAI-HW3-2021" TargetMode="External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spreadsheets/d/1cjhQewnXT2IbmYkGXRYNC5PlGRafcbVprCjgSFyDAaU/edit?pli=1#gid=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lean-coalition.org/community-microgrids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79512" y="1700808"/>
            <a:ext cx="885475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Homework 3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441919" y="3540100"/>
            <a:ext cx="81369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b="1" lang="en-US"/>
              <a:t>Kun-Ta Chuang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b="1" lang="en-US" sz="2600"/>
              <a:t>Department of Computer Science and Information Engineering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b="1" lang="en-US" sz="2600"/>
              <a:t>National Cheng Kung University</a:t>
            </a:r>
            <a:endParaRPr b="1" sz="2600"/>
          </a:p>
          <a:p>
            <a:pPr indent="0" lvl="0" marL="0" rtl="0" algn="ctr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 sz="2600">
              <a:solidFill>
                <a:srgbClr val="00B0F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600">
                <a:solidFill>
                  <a:schemeClr val="dk1"/>
                </a:solidFill>
              </a:rPr>
              <a:t>Presenter: </a:t>
            </a:r>
            <a:r>
              <a:rPr lang="en-US" sz="2600">
                <a:solidFill>
                  <a:schemeClr val="dk1"/>
                </a:solidFill>
              </a:rPr>
              <a:t>Chai-Shi Chang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600">
                <a:solidFill>
                  <a:schemeClr val="dk1"/>
                </a:solidFill>
              </a:rPr>
              <a:t>Email:  </a:t>
            </a:r>
            <a:r>
              <a:rPr lang="en-US" sz="2600">
                <a:solidFill>
                  <a:schemeClr val="dk1"/>
                </a:solidFill>
              </a:rPr>
              <a:t>cschang@netdb.csie.ncku.edu.tw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sz="2600">
              <a:solidFill>
                <a:srgbClr val="00B0F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2516d502d_0_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Output Data</a:t>
            </a:r>
            <a:endParaRPr/>
          </a:p>
        </p:txBody>
      </p:sp>
      <p:sp>
        <p:nvSpPr>
          <p:cNvPr id="227" name="Google Shape;227;gd2516d502d_0_1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output.csv: 未來一天投標資訊 </a:t>
            </a:r>
            <a:endParaRPr sz="2800"/>
          </a:p>
        </p:txBody>
      </p:sp>
      <p:sp>
        <p:nvSpPr>
          <p:cNvPr id="228" name="Google Shape;228;gd2516d502d_0_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9" name="Google Shape;229;gd2516d502d_0_14"/>
          <p:cNvGraphicFramePr/>
          <p:nvPr/>
        </p:nvGraphicFramePr>
        <p:xfrm>
          <a:off x="952500" y="254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1453125"/>
                <a:gridCol w="4644225"/>
                <a:gridCol w="1141650"/>
              </a:tblGrid>
              <a:tr h="46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Column 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Unit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6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bidding time (目標競標時間)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hour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6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bidding action (buy/sell)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6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target_price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bidding price ( 競標價 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TWD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6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target_volume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bidding volume ( 競標量 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kWh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2516d502d_0_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236" name="Google Shape;236;gd2516d502d_0_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gd2516d502d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902" y="1234926"/>
            <a:ext cx="5748202" cy="540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2c4f7e262_1_48"/>
          <p:cNvSpPr txBox="1"/>
          <p:nvPr>
            <p:ph type="title"/>
          </p:nvPr>
        </p:nvSpPr>
        <p:spPr>
          <a:xfrm>
            <a:off x="209950" y="274650"/>
            <a:ext cx="8761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900"/>
              <a:t>Example - 8/1 (Beginning of the matching)</a:t>
            </a:r>
            <a:endParaRPr sz="3900"/>
          </a:p>
        </p:txBody>
      </p:sp>
      <p:sp>
        <p:nvSpPr>
          <p:cNvPr id="244" name="Google Shape;244;gd2c4f7e262_1_4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gd2c4f7e262_1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902" y="1417651"/>
            <a:ext cx="5748202" cy="540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d2c4f7e262_1_48"/>
          <p:cNvSpPr txBox="1"/>
          <p:nvPr/>
        </p:nvSpPr>
        <p:spPr>
          <a:xfrm>
            <a:off x="3913475" y="1568075"/>
            <a:ext cx="897600" cy="4464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Null</a:t>
            </a:r>
            <a:endParaRPr b="0" i="0" sz="17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d2c4f7e262_1_48"/>
          <p:cNvSpPr txBox="1"/>
          <p:nvPr/>
        </p:nvSpPr>
        <p:spPr>
          <a:xfrm>
            <a:off x="5156150" y="1363675"/>
            <a:ext cx="802200" cy="7080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7/25 ~ </a:t>
            </a:r>
            <a:b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7/31</a:t>
            </a:r>
            <a:endParaRPr b="0" i="0" sz="17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d2c4f7e262_1_48"/>
          <p:cNvSpPr txBox="1"/>
          <p:nvPr/>
        </p:nvSpPr>
        <p:spPr>
          <a:xfrm>
            <a:off x="6303450" y="1363675"/>
            <a:ext cx="802200" cy="7080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7/25 ~ </a:t>
            </a:r>
            <a:b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7/31</a:t>
            </a:r>
            <a:endParaRPr b="0" i="0" sz="17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d2c4f7e262_1_48"/>
          <p:cNvSpPr txBox="1"/>
          <p:nvPr/>
        </p:nvSpPr>
        <p:spPr>
          <a:xfrm>
            <a:off x="107075" y="5407025"/>
            <a:ext cx="1694700" cy="1262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Reminder: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Your Program must handle the </a:t>
            </a:r>
            <a:r>
              <a:rPr b="0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null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bidresult.csv (with header)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2c4f7e262_1_65"/>
          <p:cNvSpPr txBox="1"/>
          <p:nvPr>
            <p:ph type="title"/>
          </p:nvPr>
        </p:nvSpPr>
        <p:spPr>
          <a:xfrm>
            <a:off x="-74725" y="274650"/>
            <a:ext cx="931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900"/>
              <a:t>Example - 8/2 (Second day of the matching)</a:t>
            </a:r>
            <a:endParaRPr sz="3900"/>
          </a:p>
        </p:txBody>
      </p:sp>
      <p:sp>
        <p:nvSpPr>
          <p:cNvPr id="256" name="Google Shape;256;gd2c4f7e262_1_6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7" name="Google Shape;257;gd2c4f7e262_1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902" y="1417651"/>
            <a:ext cx="5748202" cy="540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d2c4f7e262_1_65"/>
          <p:cNvSpPr txBox="1"/>
          <p:nvPr/>
        </p:nvSpPr>
        <p:spPr>
          <a:xfrm>
            <a:off x="5156150" y="1363675"/>
            <a:ext cx="802200" cy="7080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7/26 ~ </a:t>
            </a:r>
            <a:b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8/1</a:t>
            </a:r>
            <a:endParaRPr b="0" i="0" sz="17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d2c4f7e262_1_65"/>
          <p:cNvSpPr txBox="1"/>
          <p:nvPr/>
        </p:nvSpPr>
        <p:spPr>
          <a:xfrm>
            <a:off x="6303450" y="1363675"/>
            <a:ext cx="802200" cy="7080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7/26 ~ </a:t>
            </a:r>
            <a:b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8/1</a:t>
            </a:r>
            <a:endParaRPr b="0" i="0" sz="17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d2c4f7e262_1_65"/>
          <p:cNvSpPr txBox="1"/>
          <p:nvPr/>
        </p:nvSpPr>
        <p:spPr>
          <a:xfrm>
            <a:off x="4008850" y="1363675"/>
            <a:ext cx="802200" cy="708000"/>
          </a:xfrm>
          <a:prstGeom prst="rect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8/1 ~ </a:t>
            </a:r>
            <a:b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8/1</a:t>
            </a:r>
            <a:endParaRPr b="0" i="0" sz="17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2c4f7e262_1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267" name="Google Shape;267;gd2c4f7e262_1_35"/>
          <p:cNvSpPr txBox="1"/>
          <p:nvPr>
            <p:ph idx="1" type="body"/>
          </p:nvPr>
        </p:nvSpPr>
        <p:spPr>
          <a:xfrm>
            <a:off x="457200" y="1426125"/>
            <a:ext cx="8459700" cy="4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957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220"/>
              <a:buAutoNum type="arabicPeriod"/>
            </a:pPr>
            <a:r>
              <a:rPr lang="en-US" sz="2220">
                <a:solidFill>
                  <a:srgbClr val="000000"/>
                </a:solidFill>
              </a:rPr>
              <a:t>Platform inputs the past 7 days of consumption data(consumption.csv), generation data(generation.csv) and bidding records(bidresult.csv) to every agent</a:t>
            </a:r>
            <a:endParaRPr sz="2220">
              <a:solidFill>
                <a:srgbClr val="000000"/>
              </a:solidFill>
            </a:endParaRPr>
          </a:p>
          <a:p>
            <a:pPr indent="-36957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220"/>
              <a:buAutoNum type="arabicPeriod"/>
            </a:pPr>
            <a:r>
              <a:rPr lang="en-US" sz="2220">
                <a:solidFill>
                  <a:srgbClr val="000000"/>
                </a:solidFill>
              </a:rPr>
              <a:t>Agent generates the following day of hourly bidding action(output.csv) and outputs to the specific path</a:t>
            </a:r>
            <a:endParaRPr sz="2220">
              <a:solidFill>
                <a:srgbClr val="000000"/>
              </a:solidFill>
            </a:endParaRPr>
          </a:p>
          <a:p>
            <a:pPr indent="-36957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220"/>
              <a:buAutoNum type="arabicPeriod"/>
            </a:pPr>
            <a:r>
              <a:rPr lang="en-US" sz="2220">
                <a:solidFill>
                  <a:srgbClr val="000000"/>
                </a:solidFill>
              </a:rPr>
              <a:t>Platform crawls the bidding action of all agents and proceeds a bidding match</a:t>
            </a:r>
            <a:endParaRPr sz="2220">
              <a:solidFill>
                <a:srgbClr val="000000"/>
              </a:solidFill>
            </a:endParaRPr>
          </a:p>
          <a:p>
            <a:pPr indent="-36957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220"/>
              <a:buAutoNum type="arabicPeriod"/>
            </a:pPr>
            <a:r>
              <a:rPr lang="en-US" sz="2220">
                <a:solidFill>
                  <a:srgbClr val="000000"/>
                </a:solidFill>
              </a:rPr>
              <a:t>Platform announces the bidding result(bidresult.csv) and outputs it as a file to every agent’s directory</a:t>
            </a:r>
            <a:endParaRPr sz="2220" u="sng">
              <a:solidFill>
                <a:srgbClr val="FF0000"/>
              </a:solidFill>
            </a:endParaRPr>
          </a:p>
        </p:txBody>
      </p:sp>
      <p:sp>
        <p:nvSpPr>
          <p:cNvPr id="268" name="Google Shape;268;gd2c4f7e262_1_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2c4f7e262_1_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275" name="Google Shape;275;gd2c4f7e262_1_93"/>
          <p:cNvSpPr txBox="1"/>
          <p:nvPr>
            <p:ph idx="1" type="body"/>
          </p:nvPr>
        </p:nvSpPr>
        <p:spPr>
          <a:xfrm>
            <a:off x="457200" y="1273725"/>
            <a:ext cx="8229600" cy="48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平台會指定過去七天資料(cosumption, generation, bidresult) 作為參數放進 Agents 程式中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Agents 產出未來一天投標資訊(以小時為單位)，並可以透過參數指定輸出路徑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平台取得所有 Agents 的投標資訊，並進行媒合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平台公告結果並將競標結果寫到各個 Agents 的目錄</a:t>
            </a:r>
            <a:endParaRPr sz="2400"/>
          </a:p>
        </p:txBody>
      </p:sp>
      <p:sp>
        <p:nvSpPr>
          <p:cNvPr id="276" name="Google Shape;276;gd2c4f7e262_1_9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c19ea2a7f_0_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Action Type</a:t>
            </a:r>
            <a:endParaRPr/>
          </a:p>
        </p:txBody>
      </p:sp>
      <p:sp>
        <p:nvSpPr>
          <p:cNvPr id="283" name="Google Shape;283;gcc19ea2a7f_0_24"/>
          <p:cNvSpPr txBox="1"/>
          <p:nvPr>
            <p:ph idx="1" type="body"/>
          </p:nvPr>
        </p:nvSpPr>
        <p:spPr>
          <a:xfrm>
            <a:off x="457200" y="1417650"/>
            <a:ext cx="8229600" cy="4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4175" lvl="0" marL="45720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2450"/>
              <a:buAutoNum type="arabicPeriod"/>
            </a:pPr>
            <a:r>
              <a:rPr lang="en-US" sz="2450"/>
              <a:t>Buy</a:t>
            </a:r>
            <a:endParaRPr sz="2450"/>
          </a:p>
          <a:p>
            <a:pPr indent="-3651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lphaLcPeriod"/>
            </a:pPr>
            <a:r>
              <a:rPr lang="en-US" sz="2150"/>
              <a:t>Find a seller to buy your power with </a:t>
            </a:r>
            <a:r>
              <a:rPr i="1" lang="en-US" sz="2150"/>
              <a:t>target_volume</a:t>
            </a:r>
            <a:r>
              <a:rPr lang="en-US" sz="2150"/>
              <a:t> and </a:t>
            </a:r>
            <a:r>
              <a:rPr i="1" lang="en-US" sz="2150"/>
              <a:t>target_price</a:t>
            </a:r>
            <a:endParaRPr i="1" sz="2150"/>
          </a:p>
          <a:p>
            <a:pPr indent="-3651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lphaLcPeriod"/>
            </a:pPr>
            <a:r>
              <a:rPr lang="en-US" sz="2150"/>
              <a:t>If a transaction succeeds(成交), buyers </a:t>
            </a:r>
            <a:r>
              <a:rPr lang="en-US" sz="2150" u="sng"/>
              <a:t>always</a:t>
            </a:r>
            <a:r>
              <a:rPr lang="en-US" sz="2150"/>
              <a:t> get the </a:t>
            </a:r>
            <a:r>
              <a:rPr i="1" lang="en-US" sz="2150"/>
              <a:t>trade_volume</a:t>
            </a:r>
            <a:r>
              <a:rPr lang="en-US" sz="2150"/>
              <a:t> with </a:t>
            </a:r>
            <a:r>
              <a:rPr i="1" lang="en-US" sz="2150"/>
              <a:t>trade_price</a:t>
            </a:r>
            <a:endParaRPr i="1" sz="2150"/>
          </a:p>
          <a:p>
            <a:pPr indent="-3841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50"/>
              <a:buAutoNum type="arabicPeriod"/>
            </a:pPr>
            <a:r>
              <a:rPr lang="en-US" sz="2450"/>
              <a:t>Sell</a:t>
            </a:r>
            <a:endParaRPr sz="2450"/>
          </a:p>
          <a:p>
            <a:pPr indent="-3651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lphaLcPeriod"/>
            </a:pPr>
            <a:r>
              <a:rPr lang="en-US" sz="2150"/>
              <a:t>Find a buyer to buy your power with </a:t>
            </a:r>
            <a:r>
              <a:rPr i="1" lang="en-US" sz="2150"/>
              <a:t>target_volume</a:t>
            </a:r>
            <a:r>
              <a:rPr lang="en-US" sz="2150"/>
              <a:t> and </a:t>
            </a:r>
            <a:r>
              <a:rPr i="1" lang="en-US" sz="2150"/>
              <a:t>target_price</a:t>
            </a:r>
            <a:endParaRPr i="1" sz="2150"/>
          </a:p>
          <a:p>
            <a:pPr indent="-3651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lphaLcPeriod"/>
            </a:pPr>
            <a:r>
              <a:rPr lang="en-US" sz="2150"/>
              <a:t>If a seller sells the amount that </a:t>
            </a:r>
            <a:r>
              <a:rPr lang="en-US" sz="2150" u="sng"/>
              <a:t>insufficiently</a:t>
            </a:r>
            <a:r>
              <a:rPr lang="en-US" sz="2150"/>
              <a:t> supply to a buyer, seller needs to buy the power from Taipower and supplies it to buyer with </a:t>
            </a:r>
            <a:r>
              <a:rPr lang="en-US" sz="2150" u="sng"/>
              <a:t>the market price </a:t>
            </a:r>
            <a:r>
              <a:rPr lang="en-US" sz="2150"/>
              <a:t>(市電單價), annotated as </a:t>
            </a:r>
            <a:r>
              <a:rPr i="1" lang="en-US" sz="2150"/>
              <a:t>market_price</a:t>
            </a:r>
            <a:r>
              <a:rPr lang="en-US" sz="2150"/>
              <a:t>.</a:t>
            </a:r>
            <a:endParaRPr sz="2150"/>
          </a:p>
          <a:p>
            <a:pPr indent="-3841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50"/>
              <a:buAutoNum type="arabicPeriod"/>
            </a:pPr>
            <a:r>
              <a:rPr lang="en-US" sz="2450"/>
              <a:t>No Action</a:t>
            </a:r>
            <a:endParaRPr sz="2450"/>
          </a:p>
          <a:p>
            <a:pPr indent="-3651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50"/>
              <a:buAutoNum type="alphaLcPeriod"/>
            </a:pPr>
            <a:r>
              <a:rPr lang="en-US" sz="2150"/>
              <a:t>Don’t output any bidding action to output.csv in these hours </a:t>
            </a:r>
            <a:endParaRPr sz="2150"/>
          </a:p>
        </p:txBody>
      </p:sp>
      <p:sp>
        <p:nvSpPr>
          <p:cNvPr id="284" name="Google Shape;284;gcc19ea2a7f_0_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2c4f7e262_0_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Market Price (市電單價)</a:t>
            </a:r>
            <a:endParaRPr/>
          </a:p>
        </p:txBody>
      </p:sp>
      <p:sp>
        <p:nvSpPr>
          <p:cNvPr id="291" name="Google Shape;291;gd2c4f7e262_0_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gd2c4f7e262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450" y="1197475"/>
            <a:ext cx="7371101" cy="53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d2c4f7e262_0_6"/>
          <p:cNvSpPr/>
          <p:nvPr/>
        </p:nvSpPr>
        <p:spPr>
          <a:xfrm>
            <a:off x="982525" y="3092075"/>
            <a:ext cx="1805100" cy="26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d2c4f7e262_0_6"/>
          <p:cNvSpPr txBox="1"/>
          <p:nvPr/>
        </p:nvSpPr>
        <p:spPr>
          <a:xfrm>
            <a:off x="886450" y="6504000"/>
            <a:ext cx="61470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https://www.taipower.com.tw/tc/page.aspx?cchk=1b3221ee-37c3-4811-9d4d-a1bb215f33c8&amp;cid=351&amp;mid=213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c19ea2a7f_0_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Match Mechanism</a:t>
            </a:r>
            <a:endParaRPr/>
          </a:p>
        </p:txBody>
      </p:sp>
      <p:sp>
        <p:nvSpPr>
          <p:cNvPr id="301" name="Google Shape;301;gcc19ea2a7f_0_97"/>
          <p:cNvSpPr txBox="1"/>
          <p:nvPr>
            <p:ph idx="1" type="body"/>
          </p:nvPr>
        </p:nvSpPr>
        <p:spPr>
          <a:xfrm>
            <a:off x="457200" y="1192775"/>
            <a:ext cx="83790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28909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46748"/>
              <a:buChar char="●"/>
            </a:pPr>
            <a:r>
              <a:rPr b="1" lang="en-US" sz="2629"/>
              <a:t>Single Bidding Price ( 單一成交價 ）</a:t>
            </a:r>
            <a:endParaRPr b="1" sz="2629"/>
          </a:p>
          <a:p>
            <a:pPr indent="-2890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6748"/>
              <a:buChar char="●"/>
            </a:pPr>
            <a:r>
              <a:rPr lang="en-US" sz="2629"/>
              <a:t>There is only </a:t>
            </a:r>
            <a:r>
              <a:rPr lang="en-US" sz="2629" u="sng"/>
              <a:t>a </a:t>
            </a:r>
            <a:r>
              <a:rPr i="1" lang="en-US" sz="2629" u="sng"/>
              <a:t>trade_price</a:t>
            </a:r>
            <a:r>
              <a:rPr lang="en-US" sz="2629"/>
              <a:t> in an hour after platform proceeds a match</a:t>
            </a:r>
            <a:endParaRPr sz="2629"/>
          </a:p>
        </p:txBody>
      </p:sp>
      <p:sp>
        <p:nvSpPr>
          <p:cNvPr id="302" name="Google Shape;302;gcc19ea2a7f_0_9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gcc19ea2a7f_0_97"/>
          <p:cNvSpPr txBox="1"/>
          <p:nvPr/>
        </p:nvSpPr>
        <p:spPr>
          <a:xfrm>
            <a:off x="457200" y="1815000"/>
            <a:ext cx="20142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Buy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cc19ea2a7f_0_97" title="Points scored"/>
          <p:cNvPicPr preferRelativeResize="0"/>
          <p:nvPr/>
        </p:nvPicPr>
        <p:blipFill rotWithShape="1">
          <a:blip r:embed="rId3">
            <a:alphaModFix/>
          </a:blip>
          <a:srcRect b="0" l="0" r="18817" t="11551"/>
          <a:stretch/>
        </p:blipFill>
        <p:spPr>
          <a:xfrm>
            <a:off x="519775" y="2406975"/>
            <a:ext cx="3896625" cy="2625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5" name="Google Shape;305;gcc19ea2a7f_0_97"/>
          <p:cNvGraphicFramePr/>
          <p:nvPr/>
        </p:nvGraphicFramePr>
        <p:xfrm>
          <a:off x="260450" y="53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1023575"/>
                <a:gridCol w="670375"/>
                <a:gridCol w="670375"/>
                <a:gridCol w="670375"/>
                <a:gridCol w="670375"/>
                <a:gridCol w="670375"/>
              </a:tblGrid>
              <a:tr h="52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價錢 (NTD/kWh)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7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5.5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2.5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1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43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電量 (kWh)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10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40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60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75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85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6" name="Google Shape;306;gcc19ea2a7f_0_97"/>
          <p:cNvSpPr txBox="1"/>
          <p:nvPr/>
        </p:nvSpPr>
        <p:spPr>
          <a:xfrm>
            <a:off x="1864638" y="4808150"/>
            <a:ext cx="1206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Volume(kWh)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cc19ea2a7f_0_97"/>
          <p:cNvSpPr txBox="1"/>
          <p:nvPr/>
        </p:nvSpPr>
        <p:spPr>
          <a:xfrm rot="-5400000">
            <a:off x="-199675" y="3566225"/>
            <a:ext cx="1206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(TWD/kWh)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cc19ea2a7f_0_97" title="Points scored"/>
          <p:cNvPicPr preferRelativeResize="0"/>
          <p:nvPr/>
        </p:nvPicPr>
        <p:blipFill rotWithShape="1">
          <a:blip r:embed="rId4">
            <a:alphaModFix/>
          </a:blip>
          <a:srcRect b="0" l="0" r="18877" t="12395"/>
          <a:stretch/>
        </p:blipFill>
        <p:spPr>
          <a:xfrm>
            <a:off x="4818600" y="2481588"/>
            <a:ext cx="3816726" cy="2548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gcc19ea2a7f_0_97"/>
          <p:cNvGraphicFramePr/>
          <p:nvPr/>
        </p:nvGraphicFramePr>
        <p:xfrm>
          <a:off x="4879638" y="53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951775"/>
                <a:gridCol w="610425"/>
                <a:gridCol w="610425"/>
                <a:gridCol w="610425"/>
                <a:gridCol w="610425"/>
                <a:gridCol w="610425"/>
              </a:tblGrid>
              <a:tr h="57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價格  (NTD/kWh)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2.5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6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6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40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電量 (kWh)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20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25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35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50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70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0" name="Google Shape;310;gcc19ea2a7f_0_97"/>
          <p:cNvSpPr txBox="1"/>
          <p:nvPr/>
        </p:nvSpPr>
        <p:spPr>
          <a:xfrm>
            <a:off x="6189213" y="4852300"/>
            <a:ext cx="1206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Volume(kWh)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cc19ea2a7f_0_97"/>
          <p:cNvSpPr txBox="1"/>
          <p:nvPr/>
        </p:nvSpPr>
        <p:spPr>
          <a:xfrm rot="-5400000">
            <a:off x="4106500" y="3566225"/>
            <a:ext cx="1206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(TWD/kWh)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cc19ea2a7f_0_97"/>
          <p:cNvSpPr txBox="1"/>
          <p:nvPr/>
        </p:nvSpPr>
        <p:spPr>
          <a:xfrm>
            <a:off x="4892175" y="1815000"/>
            <a:ext cx="20142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Sell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df983fabb_2_4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gcdf983fabb_2_41" title="Points scored"/>
          <p:cNvPicPr preferRelativeResize="0"/>
          <p:nvPr/>
        </p:nvPicPr>
        <p:blipFill rotWithShape="1">
          <a:blip r:embed="rId3">
            <a:alphaModFix/>
          </a:blip>
          <a:srcRect b="-2104" l="0" r="0" t="11385"/>
          <a:stretch/>
        </p:blipFill>
        <p:spPr>
          <a:xfrm>
            <a:off x="1344475" y="799451"/>
            <a:ext cx="6736275" cy="37786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0" name="Google Shape;320;gcdf983fabb_2_41"/>
          <p:cNvGraphicFramePr/>
          <p:nvPr/>
        </p:nvGraphicFramePr>
        <p:xfrm>
          <a:off x="228600" y="4744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1756775"/>
                <a:gridCol w="693000"/>
                <a:gridCol w="693000"/>
                <a:gridCol w="693000"/>
                <a:gridCol w="693000"/>
                <a:gridCol w="693000"/>
                <a:gridCol w="693000"/>
                <a:gridCol w="693000"/>
                <a:gridCol w="693000"/>
                <a:gridCol w="693000"/>
                <a:gridCol w="693000"/>
              </a:tblGrid>
              <a:tr h="39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Volume</a:t>
                      </a: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 (kWh)</a:t>
                      </a:r>
                      <a:endParaRPr sz="9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10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20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25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35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40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50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60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70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75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85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39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Buy Price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(NTD/kWh)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7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5.5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5.5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5.5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5.5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3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3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2.5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2.5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1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59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Sell Price</a:t>
                      </a:r>
                      <a:b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(NTD/kWh)</a:t>
                      </a:r>
                      <a:endParaRPr sz="9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0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2.5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4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4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6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6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6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6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6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1" name="Google Shape;321;gcdf983fabb_2_41"/>
          <p:cNvSpPr txBox="1"/>
          <p:nvPr/>
        </p:nvSpPr>
        <p:spPr>
          <a:xfrm>
            <a:off x="3880588" y="4280450"/>
            <a:ext cx="1206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Volume(kWh)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cdf983fabb_2_41"/>
          <p:cNvSpPr txBox="1"/>
          <p:nvPr/>
        </p:nvSpPr>
        <p:spPr>
          <a:xfrm rot="-5400000">
            <a:off x="649388" y="2158675"/>
            <a:ext cx="1206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(NTD/kWh)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cdf983fabb_2_41"/>
          <p:cNvSpPr txBox="1"/>
          <p:nvPr/>
        </p:nvSpPr>
        <p:spPr>
          <a:xfrm>
            <a:off x="1063250" y="280150"/>
            <a:ext cx="2462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Matching Result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cdf983fabb_2_41"/>
          <p:cNvSpPr/>
          <p:nvPr/>
        </p:nvSpPr>
        <p:spPr>
          <a:xfrm>
            <a:off x="4757375" y="5719000"/>
            <a:ext cx="686700" cy="59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5358f3ab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6" name="Google Shape;96;gc65358f3ab_0_0"/>
          <p:cNvSpPr txBox="1"/>
          <p:nvPr>
            <p:ph idx="1" type="body"/>
          </p:nvPr>
        </p:nvSpPr>
        <p:spPr>
          <a:xfrm>
            <a:off x="202050" y="1600150"/>
            <a:ext cx="43983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Overview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Data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Input &amp; Output Data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Workflow (作業流程)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Hand in Method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Schedule</a:t>
            </a:r>
            <a:endParaRPr/>
          </a:p>
        </p:txBody>
      </p:sp>
      <p:sp>
        <p:nvSpPr>
          <p:cNvPr id="97" name="Google Shape;97;gc65358f3ab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gc65358f3ab_0_0"/>
          <p:cNvSpPr txBox="1"/>
          <p:nvPr>
            <p:ph idx="1" type="body"/>
          </p:nvPr>
        </p:nvSpPr>
        <p:spPr>
          <a:xfrm>
            <a:off x="4282050" y="1600150"/>
            <a:ext cx="46599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Evaluation (評量方法)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Grade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Question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Paper Reference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4143430c8_1_2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1" name="Google Shape;331;gd4143430c8_1_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gd4143430c8_1_27"/>
          <p:cNvSpPr txBox="1"/>
          <p:nvPr>
            <p:ph type="title"/>
          </p:nvPr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電費計算方式</a:t>
            </a:r>
            <a:endParaRPr/>
          </a:p>
        </p:txBody>
      </p:sp>
      <p:sp>
        <p:nvSpPr>
          <p:cNvPr id="333" name="Google Shape;333;gd4143430c8_1_27"/>
          <p:cNvSpPr txBox="1"/>
          <p:nvPr>
            <p:ph idx="12" type="sldNum"/>
          </p:nvPr>
        </p:nvSpPr>
        <p:spPr>
          <a:xfrm>
            <a:off x="6705600" y="65087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4" name="Google Shape;334;gd4143430c8_1_27"/>
          <p:cNvGrpSpPr/>
          <p:nvPr/>
        </p:nvGrpSpPr>
        <p:grpSpPr>
          <a:xfrm>
            <a:off x="456375" y="1633675"/>
            <a:ext cx="8536050" cy="3252900"/>
            <a:chOff x="275925" y="1481275"/>
            <a:chExt cx="8536050" cy="3252900"/>
          </a:xfrm>
        </p:grpSpPr>
        <p:sp>
          <p:nvSpPr>
            <p:cNvPr id="335" name="Google Shape;335;gd4143430c8_1_27"/>
            <p:cNvSpPr/>
            <p:nvPr/>
          </p:nvSpPr>
          <p:spPr>
            <a:xfrm>
              <a:off x="275925" y="1481275"/>
              <a:ext cx="4161000" cy="3252900"/>
            </a:xfrm>
            <a:prstGeom prst="roundRect">
              <a:avLst>
                <a:gd fmla="val 9724" name="adj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gd4143430c8_1_27"/>
            <p:cNvGrpSpPr/>
            <p:nvPr/>
          </p:nvGrpSpPr>
          <p:grpSpPr>
            <a:xfrm>
              <a:off x="340750" y="1481275"/>
              <a:ext cx="8471225" cy="3252900"/>
              <a:chOff x="366188" y="1481275"/>
              <a:chExt cx="8471225" cy="3252900"/>
            </a:xfrm>
          </p:grpSpPr>
          <p:sp>
            <p:nvSpPr>
              <p:cNvPr id="337" name="Google Shape;337;gd4143430c8_1_27"/>
              <p:cNvSpPr/>
              <p:nvPr/>
            </p:nvSpPr>
            <p:spPr>
              <a:xfrm>
                <a:off x="4676413" y="1481275"/>
                <a:ext cx="4161000" cy="3252900"/>
              </a:xfrm>
              <a:prstGeom prst="roundRect">
                <a:avLst>
                  <a:gd fmla="val 9724" name="adj"/>
                </a:avLst>
              </a:pr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gd4143430c8_1_27"/>
              <p:cNvSpPr txBox="1"/>
              <p:nvPr/>
            </p:nvSpPr>
            <p:spPr>
              <a:xfrm>
                <a:off x="381094" y="1649250"/>
                <a:ext cx="34716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𝚨 </a:t>
                </a:r>
                <a:r>
                  <a:rPr b="1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(從平台 賺/花 的錢)</a:t>
                </a:r>
                <a:endParaRPr b="1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9" name="Google Shape;339;gd4143430c8_1_27"/>
              <p:cNvGrpSpPr/>
              <p:nvPr/>
            </p:nvGrpSpPr>
            <p:grpSpPr>
              <a:xfrm>
                <a:off x="366188" y="2493450"/>
                <a:ext cx="4010400" cy="1743475"/>
                <a:chOff x="366188" y="2264850"/>
                <a:chExt cx="4010400" cy="1743475"/>
              </a:xfrm>
            </p:grpSpPr>
            <p:sp>
              <p:nvSpPr>
                <p:cNvPr id="340" name="Google Shape;340;gd4143430c8_1_27"/>
                <p:cNvSpPr txBox="1"/>
                <p:nvPr/>
              </p:nvSpPr>
              <p:spPr>
                <a:xfrm>
                  <a:off x="381000" y="2264850"/>
                  <a:ext cx="37548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𝒂 = </a:t>
                  </a:r>
                  <a:r>
                    <a:rPr b="0" i="0" lang="en-US" sz="2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買電量 - 賣電量 + 產電量</a:t>
                  </a:r>
                  <a:endParaRPr b="0" i="0" sz="2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gd4143430c8_1_27"/>
                <p:cNvSpPr txBox="1"/>
                <p:nvPr/>
              </p:nvSpPr>
              <p:spPr>
                <a:xfrm>
                  <a:off x="366188" y="3015625"/>
                  <a:ext cx="4010400" cy="99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-361950" lvl="0" marL="45720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00"/>
                    <a:buFont typeface="Calibri"/>
                    <a:buChar char="●"/>
                  </a:pPr>
                  <a:r>
                    <a:rPr b="0" i="0" lang="en-US" sz="21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𝒂 </a:t>
                  </a:r>
                  <a:r>
                    <a:rPr b="0" i="0" lang="en-US" sz="21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&gt;= 0 : </a:t>
                  </a:r>
                  <a:r>
                    <a:rPr b="0" i="0" lang="en-US" sz="21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𝚨</a:t>
                  </a:r>
                  <a:r>
                    <a:rPr b="0" i="0" lang="en-US" sz="21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= (買 - 賣) * 成交價</a:t>
                  </a:r>
                  <a:endParaRPr b="0" i="0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-361950" lvl="0" marL="45720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100"/>
                    <a:buFont typeface="Calibri"/>
                    <a:buChar char="●"/>
                  </a:pPr>
                  <a:r>
                    <a:rPr b="0" i="0" lang="en-US" sz="21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𝒂 &lt; 0 :   </a:t>
                  </a:r>
                  <a:r>
                    <a:rPr b="0" i="0" lang="en-US" sz="21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𝚨</a:t>
                  </a:r>
                  <a:r>
                    <a:rPr b="0" i="0" lang="en-US" sz="21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= (-1) * 產 * 成交價</a:t>
                  </a:r>
                  <a:endParaRPr b="0" i="0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2" name="Google Shape;342;gd4143430c8_1_27"/>
              <p:cNvSpPr txBox="1"/>
              <p:nvPr/>
            </p:nvSpPr>
            <p:spPr>
              <a:xfrm>
                <a:off x="4800687" y="1649250"/>
                <a:ext cx="38835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𝚩</a:t>
                </a:r>
                <a:r>
                  <a:rPr b="1" i="0" lang="en-US" sz="2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b="1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(正常使用電費的錢)</a:t>
                </a:r>
                <a:endParaRPr b="1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3" name="Google Shape;343;gd4143430c8_1_27"/>
              <p:cNvGrpSpPr/>
              <p:nvPr/>
            </p:nvGrpSpPr>
            <p:grpSpPr>
              <a:xfrm>
                <a:off x="4750688" y="2493450"/>
                <a:ext cx="4010400" cy="1729600"/>
                <a:chOff x="407288" y="2264850"/>
                <a:chExt cx="4010400" cy="1729600"/>
              </a:xfrm>
            </p:grpSpPr>
            <p:sp>
              <p:nvSpPr>
                <p:cNvPr id="344" name="Google Shape;344;gd4143430c8_1_27"/>
                <p:cNvSpPr txBox="1"/>
                <p:nvPr/>
              </p:nvSpPr>
              <p:spPr>
                <a:xfrm>
                  <a:off x="457200" y="2264850"/>
                  <a:ext cx="37548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𝒃 = 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𝒂</a:t>
                  </a:r>
                  <a:r>
                    <a:rPr b="0" i="0" lang="en-US" sz="2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- 用電量 </a:t>
                  </a:r>
                  <a:endParaRPr b="0" i="0" sz="2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gd4143430c8_1_27"/>
                <p:cNvSpPr txBox="1"/>
                <p:nvPr/>
              </p:nvSpPr>
              <p:spPr>
                <a:xfrm>
                  <a:off x="407288" y="2963050"/>
                  <a:ext cx="4010400" cy="103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-368300" lvl="0" marL="45720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Calibri"/>
                    <a:buChar char="●"/>
                  </a:pP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𝒃 </a:t>
                  </a:r>
                  <a:r>
                    <a:rPr b="0" i="0" lang="en-US" sz="2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&gt;= 0 : </a:t>
                  </a: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𝚩</a:t>
                  </a:r>
                  <a:r>
                    <a:rPr b="0" i="0" lang="en-US" sz="2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= 0</a:t>
                  </a:r>
                  <a:endParaRPr b="0" i="0" sz="2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-368300" lvl="0" marL="45720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Calibri"/>
                    <a:buChar char="●"/>
                  </a:pP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𝒃 </a:t>
                  </a: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&lt; 0 : </a:t>
                  </a: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𝚩</a:t>
                  </a: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= (-1) * </a:t>
                  </a: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𝒃</a:t>
                  </a:r>
                  <a:r>
                    <a:rPr b="0" i="0" lang="en-US" sz="22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* 市電單價 </a:t>
                  </a:r>
                  <a:r>
                    <a:rPr b="0" i="0" lang="en-US" sz="2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b="0" i="0" sz="2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46" name="Google Shape;346;gd4143430c8_1_27"/>
          <p:cNvGrpSpPr/>
          <p:nvPr/>
        </p:nvGrpSpPr>
        <p:grpSpPr>
          <a:xfrm>
            <a:off x="2566247" y="5461025"/>
            <a:ext cx="3173307" cy="852600"/>
            <a:chOff x="1327766" y="5308625"/>
            <a:chExt cx="3173307" cy="852600"/>
          </a:xfrm>
        </p:grpSpPr>
        <p:sp>
          <p:nvSpPr>
            <p:cNvPr id="347" name="Google Shape;347;gd4143430c8_1_27"/>
            <p:cNvSpPr txBox="1"/>
            <p:nvPr/>
          </p:nvSpPr>
          <p:spPr>
            <a:xfrm>
              <a:off x="1327766" y="5457875"/>
              <a:ext cx="1155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Total = </a:t>
              </a:r>
              <a:endParaRPr b="0" i="0" sz="2400" u="none" cap="none" strike="noStrik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gd4143430c8_1_27"/>
            <p:cNvSpPr/>
            <p:nvPr/>
          </p:nvSpPr>
          <p:spPr>
            <a:xfrm>
              <a:off x="2492848" y="5308625"/>
              <a:ext cx="843600" cy="852600"/>
            </a:xfrm>
            <a:prstGeom prst="roundRect">
              <a:avLst>
                <a:gd fmla="val 29176" name="adj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143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𝚨</a:t>
              </a:r>
              <a:endParaRPr b="1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d4143430c8_1_27"/>
            <p:cNvSpPr/>
            <p:nvPr/>
          </p:nvSpPr>
          <p:spPr>
            <a:xfrm>
              <a:off x="3657473" y="5308625"/>
              <a:ext cx="843600" cy="852600"/>
            </a:xfrm>
            <a:prstGeom prst="roundRect">
              <a:avLst>
                <a:gd fmla="val 29176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143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𝚩</a:t>
              </a:r>
              <a:endPara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d4143430c8_1_27"/>
            <p:cNvSpPr txBox="1"/>
            <p:nvPr/>
          </p:nvSpPr>
          <p:spPr>
            <a:xfrm>
              <a:off x="3315907" y="5457875"/>
              <a:ext cx="362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b="0" i="0" sz="2400" u="none" cap="none" strike="noStrik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3446db5bf_0_1"/>
          <p:cNvSpPr txBox="1"/>
          <p:nvPr>
            <p:ph type="title"/>
          </p:nvPr>
        </p:nvSpPr>
        <p:spPr>
          <a:xfrm>
            <a:off x="457200" y="46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Electricity Bills (in a day)</a:t>
            </a:r>
            <a:endParaRPr/>
          </a:p>
        </p:txBody>
      </p:sp>
      <p:sp>
        <p:nvSpPr>
          <p:cNvPr id="357" name="Google Shape;357;gd3446db5bf_0_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gd3446db5bf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7475" y="5803400"/>
            <a:ext cx="2227725" cy="819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gd3446db5bf_0_1"/>
          <p:cNvGrpSpPr/>
          <p:nvPr/>
        </p:nvGrpSpPr>
        <p:grpSpPr>
          <a:xfrm>
            <a:off x="151575" y="4047250"/>
            <a:ext cx="5363700" cy="2445300"/>
            <a:chOff x="151575" y="4047250"/>
            <a:chExt cx="5363700" cy="2445300"/>
          </a:xfrm>
        </p:grpSpPr>
        <p:sp>
          <p:nvSpPr>
            <p:cNvPr id="360" name="Google Shape;360;gd3446db5bf_0_1"/>
            <p:cNvSpPr/>
            <p:nvPr/>
          </p:nvSpPr>
          <p:spPr>
            <a:xfrm>
              <a:off x="151575" y="4047250"/>
              <a:ext cx="5363700" cy="2445300"/>
            </a:xfrm>
            <a:prstGeom prst="roundRect">
              <a:avLst>
                <a:gd fmla="val 9724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d3446db5bf_0_1"/>
            <p:cNvSpPr txBox="1"/>
            <p:nvPr/>
          </p:nvSpPr>
          <p:spPr>
            <a:xfrm>
              <a:off x="216425" y="4199025"/>
              <a:ext cx="440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𝚩</a:t>
              </a:r>
              <a:endParaRPr b="1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gd3446db5bf_0_1"/>
            <p:cNvSpPr txBox="1"/>
            <p:nvPr/>
          </p:nvSpPr>
          <p:spPr>
            <a:xfrm>
              <a:off x="653150" y="4101250"/>
              <a:ext cx="4758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 Money you spent </a:t>
              </a:r>
              <a:endPara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from </a:t>
              </a:r>
              <a:r>
                <a:rPr b="1" i="0" lang="en-US" sz="2000" u="sng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general power consumption</a:t>
              </a:r>
              <a:r>
                <a:rPr b="1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)</a:t>
              </a:r>
              <a:endPara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3" name="Google Shape;363;gd3446db5bf_0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5" y="5065026"/>
              <a:ext cx="1516102" cy="44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gd3446db5bf_0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861" y="5603852"/>
              <a:ext cx="4380340" cy="601063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65" name="Google Shape;365;gd3446db5bf_0_1"/>
          <p:cNvGraphicFramePr/>
          <p:nvPr/>
        </p:nvGraphicFramePr>
        <p:xfrm>
          <a:off x="5755225" y="118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797975"/>
                <a:gridCol w="2410050"/>
              </a:tblGrid>
              <a:tr h="78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baseline="-25000" i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r>
                        <a:rPr baseline="-25000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power brought from platform (kWh) in the </a:t>
                      </a:r>
                      <a:r>
                        <a:rPr i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h-th 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r>
                        <a:rPr baseline="-25000" i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power sold from platform (kWh) in the </a:t>
                      </a:r>
                      <a:r>
                        <a:rPr i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h-th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hour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r>
                        <a:rPr baseline="-25000" i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power generation (kWh) in the </a:t>
                      </a:r>
                      <a:r>
                        <a:rPr i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h-th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hour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9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i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baseline="-25000" i="1"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1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power consumption (kWh) in the </a:t>
                      </a:r>
                      <a:r>
                        <a:rPr i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h-th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hour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trade_price</a:t>
                      </a:r>
                      <a:r>
                        <a:rPr baseline="-25000" i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Bidding price in the </a:t>
                      </a:r>
                      <a:r>
                        <a:rPr i="1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h-th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hour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66" name="Google Shape;366;gd3446db5bf_0_1"/>
          <p:cNvGrpSpPr/>
          <p:nvPr/>
        </p:nvGrpSpPr>
        <p:grpSpPr>
          <a:xfrm>
            <a:off x="151575" y="1183925"/>
            <a:ext cx="5363700" cy="2445300"/>
            <a:chOff x="151575" y="1183925"/>
            <a:chExt cx="5363700" cy="2445300"/>
          </a:xfrm>
        </p:grpSpPr>
        <p:grpSp>
          <p:nvGrpSpPr>
            <p:cNvPr id="367" name="Google Shape;367;gd3446db5bf_0_1"/>
            <p:cNvGrpSpPr/>
            <p:nvPr/>
          </p:nvGrpSpPr>
          <p:grpSpPr>
            <a:xfrm>
              <a:off x="151575" y="1183925"/>
              <a:ext cx="5363700" cy="2445300"/>
              <a:chOff x="151575" y="1260125"/>
              <a:chExt cx="5363700" cy="2445300"/>
            </a:xfrm>
          </p:grpSpPr>
          <p:sp>
            <p:nvSpPr>
              <p:cNvPr id="368" name="Google Shape;368;gd3446db5bf_0_1"/>
              <p:cNvSpPr/>
              <p:nvPr/>
            </p:nvSpPr>
            <p:spPr>
              <a:xfrm>
                <a:off x="151575" y="1260125"/>
                <a:ext cx="5363700" cy="2445300"/>
              </a:xfrm>
              <a:prstGeom prst="roundRect">
                <a:avLst>
                  <a:gd fmla="val 9724" name="adj"/>
                </a:avLst>
              </a:prstGeom>
              <a:solidFill>
                <a:srgbClr val="A4C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6D9EE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gd3446db5bf_0_1"/>
              <p:cNvSpPr txBox="1"/>
              <p:nvPr/>
            </p:nvSpPr>
            <p:spPr>
              <a:xfrm>
                <a:off x="216425" y="1434100"/>
                <a:ext cx="4407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𝚨</a:t>
                </a:r>
                <a:endParaRPr b="1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0" name="Google Shape;370;gd3446db5bf_0_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68675" y="2356051"/>
                <a:ext cx="2133600" cy="3157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1" name="Google Shape;371;gd3446db5bf_0_1"/>
              <p:cNvSpPr txBox="1"/>
              <p:nvPr/>
            </p:nvSpPr>
            <p:spPr>
              <a:xfrm>
                <a:off x="657175" y="1341450"/>
                <a:ext cx="46248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 Money you spent/earned </a:t>
                </a:r>
                <a:endParaRPr b="1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from </a:t>
                </a:r>
                <a:r>
                  <a:rPr b="1" i="0" lang="en-US" sz="2000" u="sng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trading platform</a:t>
                </a:r>
                <a:r>
                  <a:rPr b="1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)</a:t>
                </a:r>
                <a:endParaRPr b="1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72" name="Google Shape;372;gd3446db5bf_0_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8750" y="2669375"/>
              <a:ext cx="5170624" cy="683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135ca187_3_3"/>
          <p:cNvSpPr/>
          <p:nvPr/>
        </p:nvSpPr>
        <p:spPr>
          <a:xfrm>
            <a:off x="151575" y="4199650"/>
            <a:ext cx="5363700" cy="2296800"/>
          </a:xfrm>
          <a:prstGeom prst="roundRect">
            <a:avLst>
              <a:gd fmla="val 9724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d4135ca187_3_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Electricity Bills Example (one hour)</a:t>
            </a:r>
            <a:endParaRPr/>
          </a:p>
        </p:txBody>
      </p:sp>
      <p:sp>
        <p:nvSpPr>
          <p:cNvPr id="380" name="Google Shape;380;gd4135ca187_3_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81" name="Google Shape;381;gd4135ca187_3_3"/>
          <p:cNvGraphicFramePr/>
          <p:nvPr/>
        </p:nvGraphicFramePr>
        <p:xfrm>
          <a:off x="5954425" y="174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2022275"/>
                <a:gridCol w="681700"/>
              </a:tblGrid>
              <a:tr h="656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baseline="-25000"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r>
                        <a:rPr baseline="-25000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15</a:t>
                      </a:r>
                      <a:endParaRPr sz="2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r>
                        <a:rPr baseline="-25000"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2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r>
                        <a:rPr baseline="-25000"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2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5</a:t>
                      </a:r>
                      <a:endParaRPr sz="2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baseline="-25000"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2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10</a:t>
                      </a:r>
                      <a:endParaRPr sz="2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trade_price</a:t>
                      </a:r>
                      <a:r>
                        <a:rPr baseline="-25000" i="1" lang="en-US" sz="2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2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2</a:t>
                      </a:r>
                      <a:endParaRPr sz="26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2" name="Google Shape;382;gd4135ca187_3_3"/>
          <p:cNvSpPr/>
          <p:nvPr/>
        </p:nvSpPr>
        <p:spPr>
          <a:xfrm>
            <a:off x="151575" y="1493850"/>
            <a:ext cx="5363700" cy="2296800"/>
          </a:xfrm>
          <a:prstGeom prst="roundRect">
            <a:avLst>
              <a:gd fmla="val 9724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d4135ca187_3_3"/>
          <p:cNvSpPr txBox="1"/>
          <p:nvPr/>
        </p:nvSpPr>
        <p:spPr>
          <a:xfrm>
            <a:off x="216425" y="1667825"/>
            <a:ext cx="44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𝚨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d4135ca187_3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600" y="4998825"/>
            <a:ext cx="2835675" cy="4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d4135ca187_3_3"/>
          <p:cNvSpPr txBox="1"/>
          <p:nvPr/>
        </p:nvSpPr>
        <p:spPr>
          <a:xfrm>
            <a:off x="216425" y="4351425"/>
            <a:ext cx="44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𝚩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d4135ca187_3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00" y="5756475"/>
            <a:ext cx="1198900" cy="4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d4135ca187_3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6600" y="2344925"/>
            <a:ext cx="3188540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d4135ca187_3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0400" y="2940025"/>
            <a:ext cx="3501750" cy="4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d4135ca187_3_3"/>
          <p:cNvSpPr txBox="1"/>
          <p:nvPr>
            <p:ph idx="1" type="body"/>
          </p:nvPr>
        </p:nvSpPr>
        <p:spPr>
          <a:xfrm>
            <a:off x="5954425" y="5441900"/>
            <a:ext cx="27039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Total = 14 + 0 </a:t>
            </a:r>
            <a:endParaRPr sz="2600"/>
          </a:p>
          <a:p>
            <a:pPr indent="0" lvl="0" marL="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          = 14 (元)</a:t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df983fabb_2_53"/>
          <p:cNvSpPr txBox="1"/>
          <p:nvPr>
            <p:ph type="title"/>
          </p:nvPr>
        </p:nvSpPr>
        <p:spPr>
          <a:xfrm>
            <a:off x="552125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Homework Upload SFTP</a:t>
            </a:r>
            <a:endParaRPr/>
          </a:p>
        </p:txBody>
      </p:sp>
      <p:sp>
        <p:nvSpPr>
          <p:cNvPr id="396" name="Google Shape;396;gcdf983fabb_2_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-"/>
            </a:pPr>
            <a:r>
              <a:rPr lang="en-US" sz="2800">
                <a:solidFill>
                  <a:srgbClr val="000000"/>
                </a:solidFill>
              </a:rPr>
              <a:t>Homework Template: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https://github.com/NCKU-CCS/DSAI-HW3-2021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800"/>
              <a:buChar char="-"/>
            </a:pPr>
            <a:r>
              <a:rPr lang="en-US" sz="2800">
                <a:solidFill>
                  <a:srgbClr val="000000"/>
                </a:solidFill>
              </a:rPr>
              <a:t>SFTP 連線資訊已寄送至組長信箱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397" name="Google Shape;397;gcdf983fabb_2_5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gcdf983fabb_2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7926" y="3696875"/>
            <a:ext cx="4857400" cy="29476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03e94ecb8_0_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FileZilla</a:t>
            </a:r>
            <a:endParaRPr/>
          </a:p>
        </p:txBody>
      </p:sp>
      <p:sp>
        <p:nvSpPr>
          <p:cNvPr id="405" name="Google Shape;405;gd03e94ecb8_0_6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6" name="Google Shape;406;gd03e94ecb8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8" y="1722438"/>
            <a:ext cx="8839204" cy="4432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441cd6a19_0_9"/>
          <p:cNvSpPr/>
          <p:nvPr/>
        </p:nvSpPr>
        <p:spPr>
          <a:xfrm>
            <a:off x="381000" y="1417650"/>
            <a:ext cx="8417100" cy="4829700"/>
          </a:xfrm>
          <a:prstGeom prst="roundRect">
            <a:avLst>
              <a:gd fmla="val 9724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d441cd6a19_0_9"/>
          <p:cNvSpPr txBox="1"/>
          <p:nvPr>
            <p:ph idx="1" type="body"/>
          </p:nvPr>
        </p:nvSpPr>
        <p:spPr>
          <a:xfrm>
            <a:off x="457200" y="1676400"/>
            <a:ext cx="8417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┣━ upload/                      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 上傳在此處</a:t>
            </a:r>
            <a:endParaRPr sz="2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┗━ download/                    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 下載</a:t>
            </a:r>
            <a:endParaRPr sz="2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   ┣━ information/              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 每次交易資訊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	┃  ┗━ info-{mid}.csv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   ┣━ student/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   ┃  ┗━ {student_id}/          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 每位學生媒合資料</a:t>
            </a:r>
            <a:endParaRPr sz="2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   ┃     ┣━ bill-{mid}.csv      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 帳單(天/筆)</a:t>
            </a:r>
            <a:endParaRPr sz="2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   ┃     ┗━ bidresult-{mid}.csv 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 投標結果(小時/筆)</a:t>
            </a:r>
            <a:endParaRPr sz="2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   ┗━ training_data/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		┗━ target{agent}.csv      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 每個agent產耗電資料</a:t>
            </a:r>
            <a:endParaRPr sz="20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gd441cd6a19_0_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SFTP Path</a:t>
            </a:r>
            <a:endParaRPr/>
          </a:p>
        </p:txBody>
      </p:sp>
      <p:sp>
        <p:nvSpPr>
          <p:cNvPr id="415" name="Google Shape;415;gd441cd6a19_0_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03e94ecb8_0_74"/>
          <p:cNvSpPr txBox="1"/>
          <p:nvPr>
            <p:ph idx="4294967295" type="body"/>
          </p:nvPr>
        </p:nvSpPr>
        <p:spPr>
          <a:xfrm>
            <a:off x="457200" y="1600200"/>
            <a:ext cx="82296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檔名統一為： {student_id}-{version}.zip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800"/>
          </a:p>
          <a:p>
            <a:pPr indent="-3937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每次上傳新檔案時請往上加版本號，server 會自動讀取你的最大版本程式</a:t>
            </a:r>
            <a:endParaRPr sz="2600"/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400"/>
          </a:p>
        </p:txBody>
      </p:sp>
      <p:sp>
        <p:nvSpPr>
          <p:cNvPr id="422" name="Google Shape;422;gd03e94ecb8_0_74"/>
          <p:cNvSpPr/>
          <p:nvPr/>
        </p:nvSpPr>
        <p:spPr>
          <a:xfrm>
            <a:off x="863100" y="2161200"/>
            <a:ext cx="7755600" cy="3007200"/>
          </a:xfrm>
          <a:prstGeom prst="roundRect">
            <a:avLst>
              <a:gd fmla="val 9724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┗━</a:t>
            </a:r>
            <a:r>
              <a:rPr b="0" i="0" lang="en-US" sz="19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{student_id}-{version}.zip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請壓縮成 zip，不接受 rar</a:t>
            </a:r>
            <a:endParaRPr b="0" i="0" sz="19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┗━ </a:t>
            </a:r>
            <a:r>
              <a:rPr b="0" i="0" lang="en-US" sz="19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{student_id}-{version}/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解壓縮後必須還有一層資料夾</a:t>
            </a:r>
            <a:endParaRPr b="0" i="0" sz="19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┣━ </a:t>
            </a:r>
            <a:r>
              <a:rPr b="0" i="0" lang="en-US" sz="19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Pipfile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務必使用 pipenv ，並用 python 3.8</a:t>
            </a:r>
            <a:endParaRPr b="0" i="0" sz="19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┣━ </a:t>
            </a:r>
            <a:r>
              <a:rPr b="0" i="0" lang="en-US" sz="19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Pipfile.lock</a:t>
            </a:r>
            <a:endParaRPr b="0" i="0" sz="19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┣━ </a:t>
            </a:r>
            <a:r>
              <a:rPr b="0" i="0" lang="en-US" sz="19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main.py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程式進入點</a:t>
            </a:r>
            <a:endParaRPr b="0" i="0" sz="19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0" i="0" lang="en-US" sz="17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┗━ {</a:t>
            </a:r>
            <a:r>
              <a:rPr b="0" i="0" lang="en-US" sz="19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model_name}.hdf5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請儲存模型，不要重新訓練</a:t>
            </a:r>
            <a:endParaRPr b="0" i="0" sz="17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d03e94ecb8_0_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Upload Rules</a:t>
            </a:r>
            <a:endParaRPr/>
          </a:p>
        </p:txBody>
      </p:sp>
      <p:sp>
        <p:nvSpPr>
          <p:cNvPr id="424" name="Google Shape;424;gd03e94ecb8_0_7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03e94ecb8_4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Bidding Rules</a:t>
            </a:r>
            <a:endParaRPr/>
          </a:p>
        </p:txBody>
      </p:sp>
      <p:sp>
        <p:nvSpPr>
          <p:cNvPr id="431" name="Google Shape;431;gd03e94ecb8_4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gd03e94ecb8_4_0"/>
          <p:cNvSpPr txBox="1"/>
          <p:nvPr>
            <p:ph idx="4294967295" type="body"/>
          </p:nvPr>
        </p:nvSpPr>
        <p:spPr>
          <a:xfrm>
            <a:off x="340775" y="1600200"/>
            <a:ext cx="8533500" cy="5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3200"/>
              <a:buNone/>
            </a:pPr>
            <a:r>
              <a:rPr lang="en-US" sz="2200"/>
              <a:t>Hourly bidding action(output.csv) should comply with the following specification: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An agent can sell or buy </a:t>
            </a:r>
            <a:r>
              <a:rPr lang="en-US" sz="2200" u="sng">
                <a:solidFill>
                  <a:srgbClr val="FF0000"/>
                </a:solidFill>
              </a:rPr>
              <a:t>in the same hour</a:t>
            </a:r>
            <a:r>
              <a:rPr lang="en-US" sz="2200"/>
              <a:t>, and the </a:t>
            </a:r>
            <a:r>
              <a:rPr lang="en-US" sz="2200" u="sng">
                <a:solidFill>
                  <a:srgbClr val="FF0000"/>
                </a:solidFill>
              </a:rPr>
              <a:t>maximum number of taking actions is 100 a day</a:t>
            </a:r>
            <a:endParaRPr sz="2200" u="sng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Bidding action should be </a:t>
            </a:r>
            <a:r>
              <a:rPr lang="en-US" sz="2200" u="sng">
                <a:solidFill>
                  <a:srgbClr val="FF0000"/>
                </a:solidFill>
              </a:rPr>
              <a:t>in hour interval</a:t>
            </a:r>
            <a:r>
              <a:rPr lang="en-US" sz="2200"/>
              <a:t>, format: </a:t>
            </a:r>
            <a:r>
              <a:rPr lang="en-US" sz="1900" u="sng">
                <a:solidFill>
                  <a:srgbClr val="FF0000"/>
                </a:solidFill>
              </a:rPr>
              <a:t>%Y-%m-%d %H:%M:%S</a:t>
            </a:r>
            <a:endParaRPr sz="1900" u="sng"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Bidding price and bidding volume will be rounded to </a:t>
            </a:r>
            <a:r>
              <a:rPr lang="en-US" sz="2200" u="sng">
                <a:solidFill>
                  <a:srgbClr val="FF0000"/>
                </a:solidFill>
              </a:rPr>
              <a:t>2 decimal places</a:t>
            </a:r>
            <a:endParaRPr sz="2200" u="sng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200"/>
          </a:p>
        </p:txBody>
      </p:sp>
      <p:sp>
        <p:nvSpPr>
          <p:cNvPr id="433" name="Google Shape;433;gd03e94ecb8_4_0"/>
          <p:cNvSpPr txBox="1"/>
          <p:nvPr/>
        </p:nvSpPr>
        <p:spPr>
          <a:xfrm>
            <a:off x="266000" y="3615950"/>
            <a:ext cx="82296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投標資訊需遵守以下規則：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同時段可以買賣，</a:t>
            </a: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每日最多投標100筆</a:t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以</a:t>
            </a: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小時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為單位媒合，格式：</a:t>
            </a:r>
            <a:r>
              <a:rPr b="0" i="0" lang="en-US" sz="2407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%Y-%m-%d %H:%M:%S</a:t>
            </a:r>
            <a:endParaRPr b="0" i="0" sz="27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投標價格與投標量皆以 0.01 為單位(四捨五入)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c19ea2a7f_0_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Schedule</a:t>
            </a:r>
            <a:endParaRPr/>
          </a:p>
        </p:txBody>
      </p:sp>
      <p:sp>
        <p:nvSpPr>
          <p:cNvPr id="440" name="Google Shape;440;gcc19ea2a7f_0_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Online Validation Phase (4/28 ~ 5/17)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Offline Testing Phase (5/18)</a:t>
            </a:r>
            <a:endParaRPr/>
          </a:p>
        </p:txBody>
      </p:sp>
      <p:sp>
        <p:nvSpPr>
          <p:cNvPr id="441" name="Google Shape;441;gcc19ea2a7f_0_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gcc19ea2a7f_0_3"/>
          <p:cNvSpPr/>
          <p:nvPr/>
        </p:nvSpPr>
        <p:spPr>
          <a:xfrm>
            <a:off x="616975" y="2818975"/>
            <a:ext cx="545700" cy="3612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cc19ea2a7f_0_3"/>
          <p:cNvSpPr txBox="1"/>
          <p:nvPr>
            <p:ph idx="1" type="body"/>
          </p:nvPr>
        </p:nvSpPr>
        <p:spPr>
          <a:xfrm>
            <a:off x="1274338" y="3119700"/>
            <a:ext cx="3156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2021-04-28 00:00:00</a:t>
            </a:r>
            <a:endParaRPr sz="2600"/>
          </a:p>
        </p:txBody>
      </p:sp>
      <p:sp>
        <p:nvSpPr>
          <p:cNvPr id="444" name="Google Shape;444;gcc19ea2a7f_0_3"/>
          <p:cNvSpPr txBox="1"/>
          <p:nvPr>
            <p:ph idx="1" type="body"/>
          </p:nvPr>
        </p:nvSpPr>
        <p:spPr>
          <a:xfrm>
            <a:off x="4713379" y="3119700"/>
            <a:ext cx="4218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605"/>
              <a:buNone/>
            </a:pPr>
            <a:r>
              <a:rPr lang="en-US" sz="1800"/>
              <a:t>Platform first match (validation set)</a:t>
            </a:r>
            <a:br>
              <a:rPr lang="en-US" sz="1800"/>
            </a:br>
            <a:r>
              <a:rPr lang="en-US" sz="1800"/>
              <a:t>平台第一次媒合 (驗證資料集)</a:t>
            </a:r>
            <a:endParaRPr sz="1800"/>
          </a:p>
        </p:txBody>
      </p:sp>
      <p:sp>
        <p:nvSpPr>
          <p:cNvPr id="445" name="Google Shape;445;gcc19ea2a7f_0_3"/>
          <p:cNvSpPr txBox="1"/>
          <p:nvPr>
            <p:ph idx="1" type="body"/>
          </p:nvPr>
        </p:nvSpPr>
        <p:spPr>
          <a:xfrm>
            <a:off x="1274350" y="3938463"/>
            <a:ext cx="3156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2021-05-17 18:00:00</a:t>
            </a:r>
            <a:endParaRPr sz="2600"/>
          </a:p>
        </p:txBody>
      </p:sp>
      <p:sp>
        <p:nvSpPr>
          <p:cNvPr id="446" name="Google Shape;446;gcc19ea2a7f_0_3"/>
          <p:cNvSpPr txBox="1"/>
          <p:nvPr>
            <p:ph idx="1" type="body"/>
          </p:nvPr>
        </p:nvSpPr>
        <p:spPr>
          <a:xfrm>
            <a:off x="4713375" y="3885313"/>
            <a:ext cx="4107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Platform last match (validation set)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平台最後一次媒合 (驗證資料集)</a:t>
            </a:r>
            <a:endParaRPr sz="1800"/>
          </a:p>
        </p:txBody>
      </p:sp>
      <p:sp>
        <p:nvSpPr>
          <p:cNvPr id="447" name="Google Shape;447;gcc19ea2a7f_0_3"/>
          <p:cNvSpPr txBox="1"/>
          <p:nvPr>
            <p:ph idx="1" type="body"/>
          </p:nvPr>
        </p:nvSpPr>
        <p:spPr>
          <a:xfrm>
            <a:off x="1283250" y="4757213"/>
            <a:ext cx="3156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2021-05-17 23:30:00</a:t>
            </a:r>
            <a:endParaRPr sz="2600"/>
          </a:p>
        </p:txBody>
      </p:sp>
      <p:sp>
        <p:nvSpPr>
          <p:cNvPr id="448" name="Google Shape;448;gcc19ea2a7f_0_3"/>
          <p:cNvSpPr txBox="1"/>
          <p:nvPr>
            <p:ph idx="1" type="body"/>
          </p:nvPr>
        </p:nvSpPr>
        <p:spPr>
          <a:xfrm>
            <a:off x="4713375" y="4728450"/>
            <a:ext cx="4218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770"/>
              <a:buNone/>
            </a:pPr>
            <a:r>
              <a:rPr lang="en-US" sz="1800"/>
              <a:t>Hand-in the final version of agent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770"/>
              <a:buNone/>
            </a:pPr>
            <a:r>
              <a:rPr lang="en-US" sz="1800"/>
              <a:t>繳交最後版本程式</a:t>
            </a:r>
            <a:endParaRPr sz="1800"/>
          </a:p>
        </p:txBody>
      </p:sp>
      <p:sp>
        <p:nvSpPr>
          <p:cNvPr id="449" name="Google Shape;449;gcc19ea2a7f_0_3"/>
          <p:cNvSpPr txBox="1"/>
          <p:nvPr>
            <p:ph idx="1" type="body"/>
          </p:nvPr>
        </p:nvSpPr>
        <p:spPr>
          <a:xfrm>
            <a:off x="1283250" y="5601675"/>
            <a:ext cx="3156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2021-05-18 12:00:00</a:t>
            </a:r>
            <a:endParaRPr sz="2600"/>
          </a:p>
        </p:txBody>
      </p:sp>
      <p:sp>
        <p:nvSpPr>
          <p:cNvPr id="450" name="Google Shape;450;gcc19ea2a7f_0_3"/>
          <p:cNvSpPr txBox="1"/>
          <p:nvPr>
            <p:ph idx="1" type="body"/>
          </p:nvPr>
        </p:nvSpPr>
        <p:spPr>
          <a:xfrm>
            <a:off x="4713378" y="5601675"/>
            <a:ext cx="378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Platform offline match (testing set)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平台線下媒合 (測試資料集)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2c4f7e262_1_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Evaluation - Online Validation</a:t>
            </a:r>
            <a:endParaRPr/>
          </a:p>
        </p:txBody>
      </p:sp>
      <p:sp>
        <p:nvSpPr>
          <p:cNvPr id="457" name="Google Shape;457;gd2c4f7e262_1_17"/>
          <p:cNvSpPr txBox="1"/>
          <p:nvPr>
            <p:ph idx="1" type="body"/>
          </p:nvPr>
        </p:nvSpPr>
        <p:spPr>
          <a:xfrm>
            <a:off x="457200" y="1317875"/>
            <a:ext cx="8229600" cy="4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5734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99969"/>
              <a:buAutoNum type="arabicPeriod"/>
            </a:pPr>
            <a:r>
              <a:rPr lang="en-US" sz="3241"/>
              <a:t>Evaluation Table 評量表格</a:t>
            </a:r>
            <a:endParaRPr sz="3241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80000"/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https://docs.google.com/spreadsheets/d/1cjhQewnXT2IbmYkGXRYNC5PlGRafcbVprCjgSFyDAaU/edit?pli=1#gid=0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91661"/>
              <a:buNone/>
            </a:pPr>
            <a:r>
              <a:rPr lang="en-US" sz="3142">
                <a:latin typeface="Arial"/>
                <a:ea typeface="Arial"/>
                <a:cs typeface="Arial"/>
                <a:sym typeface="Arial"/>
              </a:rPr>
              <a:t>Platform will evaluate all the agents every 6 hours and update the evaluation table </a:t>
            </a:r>
            <a:endParaRPr sz="3142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91661"/>
              <a:buNone/>
            </a:pPr>
            <a:r>
              <a:rPr lang="en-US" sz="3142">
                <a:latin typeface="Arial"/>
                <a:ea typeface="Arial"/>
                <a:cs typeface="Arial"/>
                <a:sym typeface="Arial"/>
              </a:rPr>
              <a:t>平台會每 6 小時進行媒合驗證，並更新評量表格</a:t>
            </a:r>
            <a:endParaRPr sz="3284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Platform uses the </a:t>
            </a:r>
            <a:r>
              <a:rPr lang="en-US" u="sng">
                <a:latin typeface="Arial"/>
                <a:ea typeface="Arial"/>
                <a:cs typeface="Arial"/>
                <a:sym typeface="Arial"/>
              </a:rPr>
              <a:t>validation data set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to matching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平台會採用驗證資料集進行媒合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Please send email to TA if there are any problems. TA will reply you ASAP.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有任何問題可以隨時寄信提問，助教會儘快回覆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Please test all possible problems in this phase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同學請在這階段儘可能測出所有問題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d2c4f7e262_1_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a793415f0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05" name="Google Shape;105;gca793415f0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Font typeface="Calibri"/>
              <a:buChar char="•"/>
            </a:pPr>
            <a:r>
              <a:rPr lang="en-US" sz="2400"/>
              <a:t>You will act as a house owner in this HW3</a:t>
            </a:r>
            <a:endParaRPr sz="24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•"/>
            </a:pPr>
            <a:r>
              <a:rPr lang="en-US" sz="2400"/>
              <a:t>Your house equipped with </a:t>
            </a:r>
            <a:r>
              <a:rPr lang="en-US" sz="2400" u="sng"/>
              <a:t>appliances</a:t>
            </a:r>
            <a:r>
              <a:rPr lang="en-US" sz="2400"/>
              <a:t> and </a:t>
            </a:r>
            <a:r>
              <a:rPr lang="en-US" sz="2400" u="sng"/>
              <a:t>solar power plant</a:t>
            </a:r>
            <a:endParaRPr sz="2400" u="sng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•"/>
            </a:pPr>
            <a:r>
              <a:rPr lang="en-US" sz="2400"/>
              <a:t>Your house is in a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community microgrid</a:t>
            </a:r>
            <a:r>
              <a:rPr lang="en-US" sz="2400"/>
              <a:t> with a total 40 households </a:t>
            </a:r>
            <a:endParaRPr sz="24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•"/>
            </a:pPr>
            <a:r>
              <a:rPr lang="en-US" sz="2400"/>
              <a:t>You can decide to buy or sell the power from the microgrid through a local power trading platform</a:t>
            </a:r>
            <a:endParaRPr sz="24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•"/>
            </a:pPr>
            <a:r>
              <a:rPr lang="en-US" sz="2400"/>
              <a:t>You can still consume the power from the main grid by a fixed price </a:t>
            </a:r>
            <a:endParaRPr sz="24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400"/>
              <a:t>Goal: </a:t>
            </a:r>
            <a:r>
              <a:rPr b="1" lang="en-US" sz="2400"/>
              <a:t>Design an agent for bidding power to minimize your electricity bill</a:t>
            </a:r>
            <a:endParaRPr b="1" sz="2400"/>
          </a:p>
        </p:txBody>
      </p:sp>
      <p:sp>
        <p:nvSpPr>
          <p:cNvPr id="106" name="Google Shape;106;gca793415f0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gca793415f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550" y="5453050"/>
            <a:ext cx="1268400" cy="12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ca793415f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4800" y="5453050"/>
            <a:ext cx="1268400" cy="12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ca793415f0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3200" y="5453050"/>
            <a:ext cx="1268400" cy="12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ca793415f0_0_0"/>
          <p:cNvSpPr txBox="1"/>
          <p:nvPr/>
        </p:nvSpPr>
        <p:spPr>
          <a:xfrm>
            <a:off x="2750425" y="6105850"/>
            <a:ext cx="107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Solar Power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ca793415f0_0_0"/>
          <p:cNvSpPr txBox="1"/>
          <p:nvPr/>
        </p:nvSpPr>
        <p:spPr>
          <a:xfrm>
            <a:off x="7441600" y="6004925"/>
            <a:ext cx="10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Appliances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4143430c8_1_5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gd4143430c8_1_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Evaluation Table (auto-generated)</a:t>
            </a:r>
            <a:endParaRPr/>
          </a:p>
        </p:txBody>
      </p:sp>
      <p:pic>
        <p:nvPicPr>
          <p:cNvPr id="466" name="Google Shape;466;gd4143430c8_1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511" y="1570038"/>
            <a:ext cx="6886979" cy="463391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2c4f7e262_1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Evaluation - Offline Testing Phase</a:t>
            </a:r>
            <a:endParaRPr/>
          </a:p>
        </p:txBody>
      </p:sp>
      <p:sp>
        <p:nvSpPr>
          <p:cNvPr id="473" name="Google Shape;473;gd2c4f7e262_1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1160" lvl="0" marL="457200" rtl="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SzPts val="2560"/>
              <a:buFont typeface="Arial"/>
              <a:buAutoNum type="arabicPeriod"/>
            </a:pPr>
            <a:r>
              <a:rPr lang="en-US" sz="2560"/>
              <a:t>Platform uses </a:t>
            </a:r>
            <a:r>
              <a:rPr lang="en-US" sz="2560" u="sng"/>
              <a:t>testing data set</a:t>
            </a:r>
            <a:r>
              <a:rPr lang="en-US" sz="2560"/>
              <a:t> to matching offline</a:t>
            </a:r>
            <a:br>
              <a:rPr lang="en-US" sz="2560"/>
            </a:br>
            <a:r>
              <a:rPr lang="en-US" sz="2560"/>
              <a:t>平台會採用測試資料集去進行線下媒合</a:t>
            </a:r>
            <a:endParaRPr sz="2560"/>
          </a:p>
          <a:p>
            <a:pPr indent="-3911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560"/>
              <a:buFont typeface="Arial"/>
              <a:buAutoNum type="arabicPeriod"/>
            </a:pPr>
            <a:r>
              <a:rPr lang="en-US" sz="2560"/>
              <a:t>Do not accept any personal programming error</a:t>
            </a:r>
            <a:br>
              <a:rPr lang="en-US" sz="2560"/>
            </a:br>
            <a:r>
              <a:rPr lang="en-US" sz="2560"/>
              <a:t>不接受任何個人程式問題</a:t>
            </a:r>
            <a:endParaRPr sz="2560">
              <a:latin typeface="Arial"/>
              <a:ea typeface="Arial"/>
              <a:cs typeface="Arial"/>
              <a:sym typeface="Arial"/>
            </a:endParaRPr>
          </a:p>
          <a:p>
            <a:pPr indent="-3911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560"/>
              <a:buFont typeface="Arial"/>
              <a:buAutoNum type="arabicPeriod"/>
            </a:pPr>
            <a:r>
              <a:rPr lang="en-US" sz="2560">
                <a:latin typeface="Arial"/>
                <a:ea typeface="Arial"/>
                <a:cs typeface="Arial"/>
                <a:sym typeface="Arial"/>
              </a:rPr>
              <a:t>If your agent is failure in this phase, you will get </a:t>
            </a:r>
            <a:r>
              <a:rPr lang="en-US" sz="2560" u="sng">
                <a:latin typeface="Arial"/>
                <a:ea typeface="Arial"/>
                <a:cs typeface="Arial"/>
                <a:sym typeface="Arial"/>
              </a:rPr>
              <a:t>0 mark</a:t>
            </a:r>
            <a:r>
              <a:rPr lang="en-US" sz="256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2560">
                <a:latin typeface="Arial"/>
                <a:ea typeface="Arial"/>
                <a:cs typeface="Arial"/>
                <a:sym typeface="Arial"/>
              </a:rPr>
            </a:br>
            <a:r>
              <a:rPr lang="en-US" sz="2560">
                <a:latin typeface="Arial"/>
                <a:ea typeface="Arial"/>
                <a:cs typeface="Arial"/>
                <a:sym typeface="Arial"/>
              </a:rPr>
              <a:t>跑不出結果，此階段直接 </a:t>
            </a:r>
            <a:r>
              <a:rPr lang="en-US" sz="2560" u="sng">
                <a:latin typeface="Arial"/>
                <a:ea typeface="Arial"/>
                <a:cs typeface="Arial"/>
                <a:sym typeface="Arial"/>
              </a:rPr>
              <a:t>0 分</a:t>
            </a:r>
            <a:endParaRPr sz="2560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d2c4f7e262_1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cc19ea2a7f_0_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481" name="Google Shape;481;gcc19ea2a7f_0_31"/>
          <p:cNvSpPr txBox="1"/>
          <p:nvPr>
            <p:ph idx="1" type="body"/>
          </p:nvPr>
        </p:nvSpPr>
        <p:spPr>
          <a:xfrm>
            <a:off x="457200" y="1384100"/>
            <a:ext cx="8229600" cy="4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-32639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200"/>
              <a:t>Every agents will act as </a:t>
            </a:r>
            <a:r>
              <a:rPr lang="en-US" sz="2200" u="sng"/>
              <a:t>every household once</a:t>
            </a:r>
            <a:br>
              <a:rPr lang="en-US" sz="2200"/>
            </a:br>
            <a:r>
              <a:rPr lang="en-US" sz="2200"/>
              <a:t>每個 agent 每回合都會隨機為其中一個用戶競標，每個 agent 都會為每個用戶競標</a:t>
            </a:r>
            <a:r>
              <a:rPr lang="en-US" sz="2200" u="sng"/>
              <a:t>一次</a:t>
            </a:r>
            <a:endParaRPr sz="2200" u="sng"/>
          </a:p>
          <a:p>
            <a:pPr indent="-3263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200"/>
              <a:t>Round : An agent completes bidding for the whole dataset (validation data set or testing data set)</a:t>
            </a:r>
            <a:br>
              <a:rPr lang="en-US" sz="2200"/>
            </a:br>
            <a:r>
              <a:rPr lang="en-US" sz="2200"/>
              <a:t>回合： Agent 為用戶競標完一整個資料集 (驗證集  或  測試集)</a:t>
            </a:r>
            <a:endParaRPr sz="2200"/>
          </a:p>
          <a:p>
            <a:pPr indent="-3263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200"/>
              <a:t>Evaluation Metric : Total electricity bill of all round from a agent</a:t>
            </a:r>
            <a:br>
              <a:rPr lang="en-US" sz="2200"/>
            </a:br>
            <a:r>
              <a:rPr lang="en-US" sz="2200"/>
              <a:t>評量指標：每回合的電費單加總</a:t>
            </a:r>
            <a:endParaRPr sz="2200"/>
          </a:p>
          <a:p>
            <a:pPr indent="-3263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200"/>
              <a:t>Platform will evaluate N round depends on the numbers of agents (N)</a:t>
            </a:r>
            <a:br>
              <a:rPr lang="en-US" sz="2200"/>
            </a:br>
            <a:r>
              <a:rPr lang="en-US" sz="2200"/>
              <a:t>依據參與 agent 數(N) 執行 N 回合競標</a:t>
            </a:r>
            <a:endParaRPr sz="2200"/>
          </a:p>
          <a:p>
            <a:pPr indent="-3263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200"/>
              <a:t>Goal：</a:t>
            </a:r>
            <a:br>
              <a:rPr lang="en-US" sz="2200"/>
            </a:br>
            <a:r>
              <a:rPr lang="en-US" sz="2200"/>
              <a:t>Minimize all electricity bill</a:t>
            </a:r>
            <a:endParaRPr sz="2200"/>
          </a:p>
          <a:p>
            <a:pPr indent="-3263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200"/>
              <a:t>Example：</a:t>
            </a:r>
            <a:endParaRPr sz="2200"/>
          </a:p>
          <a:p>
            <a:pPr indent="-32639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200"/>
              <a:t>Agent: A, B, C</a:t>
            </a:r>
            <a:endParaRPr sz="2200"/>
          </a:p>
          <a:p>
            <a:pPr indent="-32639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2200"/>
              <a:t>Household: a, b, c</a:t>
            </a:r>
            <a:endParaRPr sz="2200"/>
          </a:p>
        </p:txBody>
      </p:sp>
      <p:sp>
        <p:nvSpPr>
          <p:cNvPr id="482" name="Google Shape;482;gcc19ea2a7f_0_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83" name="Google Shape;483;gcc19ea2a7f_0_31"/>
          <p:cNvGraphicFramePr/>
          <p:nvPr/>
        </p:nvGraphicFramePr>
        <p:xfrm>
          <a:off x="3608900" y="476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1182625"/>
                <a:gridCol w="1182625"/>
                <a:gridCol w="1182625"/>
                <a:gridCol w="1182625"/>
              </a:tblGrid>
              <a:tr h="45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Round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5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Agent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Household</a:t>
                      </a:r>
                      <a:r>
                        <a:rPr lang="en-US" sz="1300" u="none" cap="none" strike="noStrike"/>
                        <a:t> </a:t>
                      </a:r>
                      <a:r>
                        <a:rPr b="1" lang="en-US" sz="1800" u="none" cap="none" strike="noStrike"/>
                        <a:t>a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Household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c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Household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</a:tr>
              <a:tr h="45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Agent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Household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Household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Household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c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</a:tr>
              <a:tr h="45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Agent C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Household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c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Household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Household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c19ea2a7f_0_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Grade</a:t>
            </a:r>
            <a:endParaRPr/>
          </a:p>
        </p:txBody>
      </p:sp>
      <p:sp>
        <p:nvSpPr>
          <p:cNvPr id="490" name="Google Shape;490;gcc19ea2a7f_0_38"/>
          <p:cNvSpPr txBox="1"/>
          <p:nvPr>
            <p:ph idx="1" type="body"/>
          </p:nvPr>
        </p:nvSpPr>
        <p:spPr>
          <a:xfrm>
            <a:off x="457200" y="1240971"/>
            <a:ext cx="8229600" cy="488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Online Validation Phase (50 %)</a:t>
            </a:r>
            <a:endParaRPr sz="2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Execution Success : 50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Program Failure: 0</a:t>
            </a:r>
            <a:endParaRPr sz="1800"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Offline Testing Phase (30 %)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800"/>
              <a:t>Score: 30 - (ranking -1)</a:t>
            </a:r>
            <a:endParaRPr sz="2800"/>
          </a:p>
          <a:p>
            <a:pPr indent="-342900" lvl="1" marL="9144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No.1 : 30 , No.2 : 29 , … , last: 1 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sz="1800"/>
              <a:t>Program Failure: 0</a:t>
            </a:r>
            <a:endParaRPr sz="1800"/>
          </a:p>
          <a:p>
            <a:pPr indent="0" lvl="0" marL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3.  Documentation </a:t>
            </a:r>
            <a:r>
              <a:rPr lang="en-US">
                <a:solidFill>
                  <a:schemeClr val="dk1"/>
                </a:solidFill>
              </a:rPr>
              <a:t>or Presentation </a:t>
            </a:r>
            <a:r>
              <a:rPr lang="en-US"/>
              <a:t>(20 %)</a:t>
            </a:r>
            <a:endParaRPr/>
          </a:p>
        </p:txBody>
      </p:sp>
      <p:sp>
        <p:nvSpPr>
          <p:cNvPr id="491" name="Google Shape;491;gcc19ea2a7f_0_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c19ea2a7f_0_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498" name="Google Shape;498;gcc19ea2a7f_0_4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bidresult.csv null 的狀況還是會有 header ，不是空資料或是沒有檔案，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直接 read 這份取 data[0] 會跳錯，應該是要先判斷這份資料是不是 empty ，或是不要用編號index 直接去抓 </a:t>
            </a:r>
            <a:endParaRPr sz="2500"/>
          </a:p>
        </p:txBody>
      </p:sp>
      <p:sp>
        <p:nvSpPr>
          <p:cNvPr id="499" name="Google Shape;499;gcc19ea2a7f_0_4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gcc19ea2a7f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688" y="3374138"/>
            <a:ext cx="6779524" cy="14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c19ea2a7f_0_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Paper Reference</a:t>
            </a:r>
            <a:endParaRPr/>
          </a:p>
        </p:txBody>
      </p:sp>
      <p:sp>
        <p:nvSpPr>
          <p:cNvPr id="507" name="Google Shape;507;gcc19ea2a7f_0_52"/>
          <p:cNvSpPr txBox="1"/>
          <p:nvPr>
            <p:ph idx="1" type="body"/>
          </p:nvPr>
        </p:nvSpPr>
        <p:spPr>
          <a:xfrm>
            <a:off x="457200" y="1376750"/>
            <a:ext cx="8229600" cy="5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T. Chen and W. Su, "Indirect Customer-to-Customer Energy Trading With Reinforcement Learning," in IEEE Transactions on Smart Grid, vol. 10, no. 4, pp. 4338-4348, July 2019, doi: 10.1109/TSG.2018.2857449.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W. Tushar et al., "Grid Influenced Peer-to-Peer Energy Trading," in IEEE Transactions on Smart Grid, vol. 11, no. 2, pp. 1407-1418, March 2020, doi: 10.1109/TSG.2019.2937981.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K. Anoh, S. Maharjan, A. Ikpehai, Y. Zhang and B. Adebisi, "Energy Peer-to-Peer Trading in Virtual Microgrids in Smart Grids: A Game-Theoretic Approach," in IEEE Transactions on Smart Grid, vol. 11, no. 2, pp. 1264-1275, March 2020, doi: 10.1109/TSG.2019.2934830.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Li, Chaojie, et al. "Integrating Demand Response and Renewable Energy In Wholesale Market." </a:t>
            </a:r>
            <a:r>
              <a:rPr i="1" lang="en-US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IJCAI</a:t>
            </a: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2018.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T. Carriere and G. Kariniotakis, "An Integrated Approach for Value-Oriented Energy Forecasting and Data-Driven Decision-Making Application to Renewable Energy Trading," in IEEE Transactions on Smart Grid, vol. 10, no. 6, pp. 6933-6944, Nov. 2019, doi: 10.1109/TSG.2019.2914379.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T. Carriere and G. Kariniotakis, "An Integrated Approach for Value-Oriented Energy Forecasting and Data-Driven Decision-Making Application to Renewable Energy Trading," in IEEE Transactions on Smart Grid, vol. 10, no. 6, pp. 6933-6944, Nov. 2019, doi: 10.1109/TSG.2019.2914379.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T. Morstyn, A. Teytelboym, C. Hepburn and M. D. McCulloch, "Integrating P2P Energy Trading With Probabilistic Distribution Locational Marginal Pricing," in IEEE Transactions on Smart Grid, vol. 11, no. 4, pp. 3095-3106, July 2020, doi: 10.1109/TSG.2019.2963238.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cc19ea2a7f_0_5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2c4f7e262_1_8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5" name="Google Shape;515;gd2c4f7e262_1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500" y="608013"/>
            <a:ext cx="4513580" cy="56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c19ea2a7f_0_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18" name="Google Shape;118;gcc19ea2a7f_0_6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gcc19ea2a7f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0" y="1248550"/>
            <a:ext cx="7527552" cy="547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3d8d7bd9_0_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交易流程</a:t>
            </a:r>
            <a:endParaRPr/>
          </a:p>
        </p:txBody>
      </p:sp>
      <p:sp>
        <p:nvSpPr>
          <p:cNvPr id="126" name="Google Shape;126;gd43d8d7bd9_0_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7" name="Google Shape;127;gd43d8d7bd9_0_25"/>
          <p:cNvGrpSpPr/>
          <p:nvPr/>
        </p:nvGrpSpPr>
        <p:grpSpPr>
          <a:xfrm>
            <a:off x="1733600" y="2974325"/>
            <a:ext cx="1207250" cy="1954250"/>
            <a:chOff x="3838850" y="2107325"/>
            <a:chExt cx="1207250" cy="1954250"/>
          </a:xfrm>
        </p:grpSpPr>
        <p:grpSp>
          <p:nvGrpSpPr>
            <p:cNvPr id="128" name="Google Shape;128;gd43d8d7bd9_0_25"/>
            <p:cNvGrpSpPr/>
            <p:nvPr/>
          </p:nvGrpSpPr>
          <p:grpSpPr>
            <a:xfrm>
              <a:off x="3932475" y="2107325"/>
              <a:ext cx="1113625" cy="1321675"/>
              <a:chOff x="3932475" y="2107325"/>
              <a:chExt cx="1113625" cy="1321675"/>
            </a:xfrm>
          </p:grpSpPr>
          <p:pic>
            <p:nvPicPr>
              <p:cNvPr id="129" name="Google Shape;129;gd43d8d7bd9_0_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32475" y="2388223"/>
                <a:ext cx="1048835" cy="10407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gd43d8d7bd9_0_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64124" y="2107325"/>
                <a:ext cx="481976" cy="4782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" name="Google Shape;131;gd43d8d7bd9_0_25"/>
            <p:cNvSpPr txBox="1"/>
            <p:nvPr/>
          </p:nvSpPr>
          <p:spPr>
            <a:xfrm>
              <a:off x="3838850" y="3476575"/>
              <a:ext cx="1207200" cy="5850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Unit A</a:t>
              </a:r>
              <a:endParaRPr b="1" i="0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Agent 1</a:t>
              </a:r>
              <a:endParaRPr b="1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32" name="Google Shape;132;gd43d8d7bd9_0_25"/>
          <p:cNvGrpSpPr/>
          <p:nvPr/>
        </p:nvGrpSpPr>
        <p:grpSpPr>
          <a:xfrm>
            <a:off x="6203150" y="2974325"/>
            <a:ext cx="1207250" cy="1954250"/>
            <a:chOff x="3838850" y="2107325"/>
            <a:chExt cx="1207250" cy="1954250"/>
          </a:xfrm>
        </p:grpSpPr>
        <p:grpSp>
          <p:nvGrpSpPr>
            <p:cNvPr id="133" name="Google Shape;133;gd43d8d7bd9_0_25"/>
            <p:cNvGrpSpPr/>
            <p:nvPr/>
          </p:nvGrpSpPr>
          <p:grpSpPr>
            <a:xfrm>
              <a:off x="3932475" y="2107325"/>
              <a:ext cx="1113625" cy="1321675"/>
              <a:chOff x="3932475" y="2107325"/>
              <a:chExt cx="1113625" cy="1321675"/>
            </a:xfrm>
          </p:grpSpPr>
          <p:pic>
            <p:nvPicPr>
              <p:cNvPr id="134" name="Google Shape;134;gd43d8d7bd9_0_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32475" y="2388223"/>
                <a:ext cx="1048835" cy="10407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gd43d8d7bd9_0_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64124" y="2107325"/>
                <a:ext cx="481976" cy="4782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6" name="Google Shape;136;gd43d8d7bd9_0_25"/>
            <p:cNvSpPr txBox="1"/>
            <p:nvPr/>
          </p:nvSpPr>
          <p:spPr>
            <a:xfrm>
              <a:off x="3838850" y="3476575"/>
              <a:ext cx="1207200" cy="5850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Unit C</a:t>
              </a:r>
              <a:endParaRPr b="1" i="0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Agent 3</a:t>
              </a:r>
              <a:endParaRPr b="1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37" name="Google Shape;137;gd43d8d7bd9_0_25"/>
          <p:cNvGrpSpPr/>
          <p:nvPr/>
        </p:nvGrpSpPr>
        <p:grpSpPr>
          <a:xfrm>
            <a:off x="3968375" y="2974325"/>
            <a:ext cx="1207250" cy="1954250"/>
            <a:chOff x="3838850" y="2107325"/>
            <a:chExt cx="1207250" cy="1954250"/>
          </a:xfrm>
        </p:grpSpPr>
        <p:grpSp>
          <p:nvGrpSpPr>
            <p:cNvPr id="138" name="Google Shape;138;gd43d8d7bd9_0_25"/>
            <p:cNvGrpSpPr/>
            <p:nvPr/>
          </p:nvGrpSpPr>
          <p:grpSpPr>
            <a:xfrm>
              <a:off x="3932475" y="2107325"/>
              <a:ext cx="1113625" cy="1321675"/>
              <a:chOff x="3932475" y="2107325"/>
              <a:chExt cx="1113625" cy="1321675"/>
            </a:xfrm>
          </p:grpSpPr>
          <p:pic>
            <p:nvPicPr>
              <p:cNvPr id="139" name="Google Shape;139;gd43d8d7bd9_0_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32475" y="2388223"/>
                <a:ext cx="1048835" cy="10407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gd43d8d7bd9_0_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64124" y="2107325"/>
                <a:ext cx="481976" cy="4782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1" name="Google Shape;141;gd43d8d7bd9_0_25"/>
            <p:cNvSpPr txBox="1"/>
            <p:nvPr/>
          </p:nvSpPr>
          <p:spPr>
            <a:xfrm>
              <a:off x="3838850" y="3476575"/>
              <a:ext cx="1207200" cy="5850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Unit B</a:t>
              </a:r>
              <a:endParaRPr b="1" i="0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Agent 2</a:t>
              </a:r>
              <a:endParaRPr b="1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42" name="Google Shape;142;gd43d8d7bd9_0_25"/>
          <p:cNvSpPr txBox="1"/>
          <p:nvPr/>
        </p:nvSpPr>
        <p:spPr>
          <a:xfrm>
            <a:off x="1567238" y="5833900"/>
            <a:ext cx="1207200" cy="3849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1.Agent掛單</a:t>
            </a:r>
            <a:endParaRPr b="1" i="0" sz="11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" name="Google Shape;143;gd43d8d7bd9_0_25"/>
          <p:cNvSpPr txBox="1"/>
          <p:nvPr/>
        </p:nvSpPr>
        <p:spPr>
          <a:xfrm>
            <a:off x="3168013" y="5833900"/>
            <a:ext cx="1207200" cy="4002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2.</a:t>
            </a:r>
            <a:r>
              <a:rPr b="1" i="0" lang="en-US" sz="13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媒合與結果</a:t>
            </a:r>
            <a:endParaRPr b="1" i="0" sz="11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4" name="Google Shape;144;gd43d8d7bd9_0_25"/>
          <p:cNvSpPr txBox="1"/>
          <p:nvPr/>
        </p:nvSpPr>
        <p:spPr>
          <a:xfrm>
            <a:off x="4768788" y="5833900"/>
            <a:ext cx="1207200" cy="4002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3.交易(示意)</a:t>
            </a:r>
            <a:endParaRPr b="1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45" name="Google Shape;145;gd43d8d7bd9_0_25"/>
          <p:cNvCxnSpPr>
            <a:stCxn id="142" idx="3"/>
            <a:endCxn id="143" idx="1"/>
          </p:cNvCxnSpPr>
          <p:nvPr/>
        </p:nvCxnSpPr>
        <p:spPr>
          <a:xfrm>
            <a:off x="2774438" y="6026350"/>
            <a:ext cx="393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gd43d8d7bd9_0_25"/>
          <p:cNvCxnSpPr/>
          <p:nvPr/>
        </p:nvCxnSpPr>
        <p:spPr>
          <a:xfrm>
            <a:off x="4375213" y="6034000"/>
            <a:ext cx="39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" name="Google Shape;147;gd43d8d7bd9_0_25"/>
          <p:cNvSpPr/>
          <p:nvPr/>
        </p:nvSpPr>
        <p:spPr>
          <a:xfrm>
            <a:off x="2889900" y="1962600"/>
            <a:ext cx="1207200" cy="900000"/>
          </a:xfrm>
          <a:prstGeom prst="wedgeRoundRectCallout">
            <a:avLst>
              <a:gd fmla="val -41779" name="adj1"/>
              <a:gd fmla="val 7932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投標策略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買10度5元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賣12度4元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賣5度7元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d43d8d7bd9_0_25"/>
          <p:cNvSpPr/>
          <p:nvPr/>
        </p:nvSpPr>
        <p:spPr>
          <a:xfrm>
            <a:off x="5175625" y="1972200"/>
            <a:ext cx="1229700" cy="847800"/>
          </a:xfrm>
          <a:prstGeom prst="wedgeRoundRectCallout">
            <a:avLst>
              <a:gd fmla="val -41779" name="adj1"/>
              <a:gd fmla="val 7932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投標策略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賣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10度5元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12度4元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賣5度7元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43d8d7bd9_0_25"/>
          <p:cNvSpPr/>
          <p:nvPr/>
        </p:nvSpPr>
        <p:spPr>
          <a:xfrm>
            <a:off x="7410400" y="1972200"/>
            <a:ext cx="1276500" cy="847800"/>
          </a:xfrm>
          <a:prstGeom prst="wedgeRoundRectCallout">
            <a:avLst>
              <a:gd fmla="val -41779" name="adj1"/>
              <a:gd fmla="val 7932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投標策略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買11度5元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買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8度4元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買5度7元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d43d8d7bd9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125" y="3123788"/>
            <a:ext cx="725575" cy="72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gd43d8d7bd9_0_25"/>
          <p:cNvCxnSpPr>
            <a:stCxn id="147" idx="0"/>
            <a:endCxn id="150" idx="0"/>
          </p:cNvCxnSpPr>
          <p:nvPr/>
        </p:nvCxnSpPr>
        <p:spPr>
          <a:xfrm rot="5400000">
            <a:off x="1488000" y="1118400"/>
            <a:ext cx="1161300" cy="2849700"/>
          </a:xfrm>
          <a:prstGeom prst="bentConnector3">
            <a:avLst>
              <a:gd fmla="val -205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gd43d8d7bd9_0_25"/>
          <p:cNvCxnSpPr>
            <a:stCxn id="148" idx="0"/>
            <a:endCxn id="150" idx="0"/>
          </p:cNvCxnSpPr>
          <p:nvPr/>
        </p:nvCxnSpPr>
        <p:spPr>
          <a:xfrm rot="5400000">
            <a:off x="2641375" y="-25200"/>
            <a:ext cx="1151700" cy="5146500"/>
          </a:xfrm>
          <a:prstGeom prst="bentConnector3">
            <a:avLst>
              <a:gd fmla="val -206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gd43d8d7bd9_0_25"/>
          <p:cNvCxnSpPr>
            <a:stCxn id="149" idx="0"/>
            <a:endCxn id="150" idx="0"/>
          </p:cNvCxnSpPr>
          <p:nvPr/>
        </p:nvCxnSpPr>
        <p:spPr>
          <a:xfrm rot="5400000">
            <a:off x="3770500" y="-1154250"/>
            <a:ext cx="1151700" cy="7404600"/>
          </a:xfrm>
          <a:prstGeom prst="bentConnector3">
            <a:avLst>
              <a:gd fmla="val -206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" name="Google Shape;154;gd43d8d7bd9_0_25"/>
          <p:cNvSpPr/>
          <p:nvPr/>
        </p:nvSpPr>
        <p:spPr>
          <a:xfrm>
            <a:off x="760925" y="2574225"/>
            <a:ext cx="1146900" cy="400200"/>
          </a:xfrm>
          <a:prstGeom prst="wedgeEllipseCallout">
            <a:avLst>
              <a:gd fmla="val -45412" name="adj1"/>
              <a:gd fmla="val 75914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媒合邏輯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d43d8d7bd9_0_25"/>
          <p:cNvSpPr/>
          <p:nvPr/>
        </p:nvSpPr>
        <p:spPr>
          <a:xfrm>
            <a:off x="1123975" y="3028800"/>
            <a:ext cx="1146900" cy="400200"/>
          </a:xfrm>
          <a:prstGeom prst="wedgeEllipseCallout">
            <a:avLst>
              <a:gd fmla="val -59205" name="adj1"/>
              <a:gd fmla="val 41417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投標結果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gd43d8d7bd9_0_25"/>
          <p:cNvCxnSpPr>
            <a:stCxn id="150" idx="2"/>
            <a:endCxn id="157" idx="4"/>
          </p:cNvCxnSpPr>
          <p:nvPr/>
        </p:nvCxnSpPr>
        <p:spPr>
          <a:xfrm flipH="1" rot="-5400000">
            <a:off x="1842713" y="2650563"/>
            <a:ext cx="1530600" cy="3928200"/>
          </a:xfrm>
          <a:prstGeom prst="bentConnector3">
            <a:avLst>
              <a:gd fmla="val 1155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gd43d8d7bd9_0_25"/>
          <p:cNvSpPr/>
          <p:nvPr/>
        </p:nvSpPr>
        <p:spPr>
          <a:xfrm>
            <a:off x="4506288" y="5286317"/>
            <a:ext cx="131400" cy="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gd43d8d7bd9_0_25"/>
          <p:cNvCxnSpPr>
            <a:stCxn id="131" idx="2"/>
            <a:endCxn id="157" idx="2"/>
          </p:cNvCxnSpPr>
          <p:nvPr/>
        </p:nvCxnSpPr>
        <p:spPr>
          <a:xfrm flipH="1" rot="-5400000">
            <a:off x="3219500" y="4046275"/>
            <a:ext cx="404400" cy="2169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59" name="Google Shape;159;gd43d8d7bd9_0_25"/>
          <p:cNvCxnSpPr>
            <a:stCxn id="141" idx="2"/>
            <a:endCxn id="157" idx="0"/>
          </p:cNvCxnSpPr>
          <p:nvPr/>
        </p:nvCxnSpPr>
        <p:spPr>
          <a:xfrm flipH="1" rot="-5400000">
            <a:off x="4393475" y="5107075"/>
            <a:ext cx="357600" cy="6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160" name="Google Shape;160;gd43d8d7bd9_0_25"/>
          <p:cNvCxnSpPr>
            <a:stCxn id="157" idx="6"/>
            <a:endCxn id="136" idx="2"/>
          </p:cNvCxnSpPr>
          <p:nvPr/>
        </p:nvCxnSpPr>
        <p:spPr>
          <a:xfrm flipH="1" rot="10800000">
            <a:off x="4637688" y="4928717"/>
            <a:ext cx="2169000" cy="404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1" name="Google Shape;161;gd43d8d7bd9_0_25"/>
          <p:cNvCxnSpPr/>
          <p:nvPr/>
        </p:nvCxnSpPr>
        <p:spPr>
          <a:xfrm>
            <a:off x="2915400" y="4623000"/>
            <a:ext cx="1027500" cy="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62" name="Google Shape;162;gd43d8d7bd9_0_25"/>
          <p:cNvSpPr/>
          <p:nvPr/>
        </p:nvSpPr>
        <p:spPr>
          <a:xfrm>
            <a:off x="3869850" y="5013850"/>
            <a:ext cx="1404300" cy="187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得標：賣5度4元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d43d8d7bd9_0_25"/>
          <p:cNvSpPr/>
          <p:nvPr/>
        </p:nvSpPr>
        <p:spPr>
          <a:xfrm>
            <a:off x="1635075" y="5040150"/>
            <a:ext cx="1404300" cy="187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得標：買5度4元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d43d8d7bd9_0_25"/>
          <p:cNvSpPr/>
          <p:nvPr/>
        </p:nvSpPr>
        <p:spPr>
          <a:xfrm>
            <a:off x="6405375" y="5013850"/>
            <a:ext cx="802800" cy="1872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未得標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d43d8d7bd9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4700" y="37899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d43d8d7bd9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1225" y="382943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d43d8d7bd9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8175" y="37546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d43d8d7bd9_0_25"/>
          <p:cNvSpPr txBox="1"/>
          <p:nvPr/>
        </p:nvSpPr>
        <p:spPr>
          <a:xfrm>
            <a:off x="6369563" y="5833900"/>
            <a:ext cx="1207200" cy="4002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4.電費結算</a:t>
            </a:r>
            <a:endParaRPr b="1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69" name="Google Shape;169;gd43d8d7bd9_0_25"/>
          <p:cNvCxnSpPr/>
          <p:nvPr/>
        </p:nvCxnSpPr>
        <p:spPr>
          <a:xfrm>
            <a:off x="5975988" y="6034000"/>
            <a:ext cx="39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" name="Google Shape;170;gd43d8d7bd9_0_25"/>
          <p:cNvSpPr txBox="1"/>
          <p:nvPr/>
        </p:nvSpPr>
        <p:spPr>
          <a:xfrm>
            <a:off x="5988525" y="1063650"/>
            <a:ext cx="29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* 數據為示意所用，結果以作業平台為準則</a:t>
            </a:r>
            <a:endParaRPr b="1" i="0" sz="1100" u="none" cap="none" strike="noStrike">
              <a:solidFill>
                <a:srgbClr val="8520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d43d8d7bd9_0_25"/>
          <p:cNvSpPr txBox="1"/>
          <p:nvPr/>
        </p:nvSpPr>
        <p:spPr>
          <a:xfrm>
            <a:off x="1733600" y="6234100"/>
            <a:ext cx="33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d43d8d7bd9_0_25"/>
          <p:cNvSpPr txBox="1"/>
          <p:nvPr/>
        </p:nvSpPr>
        <p:spPr>
          <a:xfrm>
            <a:off x="644050" y="1063650"/>
            <a:ext cx="227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Agent掛單，平台收集投標策略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d43d8d7bd9_0_25"/>
          <p:cNvSpPr txBox="1"/>
          <p:nvPr/>
        </p:nvSpPr>
        <p:spPr>
          <a:xfrm>
            <a:off x="644050" y="2254425"/>
            <a:ext cx="191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平台媒合，公佈得標結果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d43d8d7bd9_0_25"/>
          <p:cNvSpPr txBox="1"/>
          <p:nvPr/>
        </p:nvSpPr>
        <p:spPr>
          <a:xfrm>
            <a:off x="3039375" y="4301900"/>
            <a:ext cx="92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交易流程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d43d8d7bd9_0_25"/>
          <p:cNvSpPr txBox="1"/>
          <p:nvPr/>
        </p:nvSpPr>
        <p:spPr>
          <a:xfrm>
            <a:off x="7664325" y="3794525"/>
            <a:ext cx="92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電費結算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d43d8d7bd9_0_25"/>
          <p:cNvSpPr/>
          <p:nvPr/>
        </p:nvSpPr>
        <p:spPr>
          <a:xfrm>
            <a:off x="7134825" y="3720125"/>
            <a:ext cx="467100" cy="50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c19ea2a7f_0_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183" name="Google Shape;183;gcc19ea2a7f_0_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50 households synthetic data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Hourly Power consumption (kWh)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Hourly Solar Power generation (kWh)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Hourly Bidding records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12 months of data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-US"/>
              <a:t>8 months for training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-US"/>
              <a:t>1 months for validation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-US"/>
              <a:t>3 months for testing</a:t>
            </a:r>
            <a:endParaRPr/>
          </a:p>
        </p:txBody>
      </p:sp>
      <p:sp>
        <p:nvSpPr>
          <p:cNvPr id="184" name="Google Shape;184;gcc19ea2a7f_0_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df983fabb_1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191" name="Google Shape;191;gcdf983fabb_1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gcdf983fab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25" y="1417650"/>
            <a:ext cx="4923485" cy="209145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gcdf983fabb_1_0"/>
          <p:cNvSpPr txBox="1"/>
          <p:nvPr/>
        </p:nvSpPr>
        <p:spPr>
          <a:xfrm>
            <a:off x="5540088" y="3337100"/>
            <a:ext cx="301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Hourly Power Consumption Data (kWh)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cdf983fabb_1_0"/>
          <p:cNvSpPr txBox="1"/>
          <p:nvPr/>
        </p:nvSpPr>
        <p:spPr>
          <a:xfrm>
            <a:off x="5540075" y="5827000"/>
            <a:ext cx="301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Hourly Solar Power Generation Data (kWh)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cdf983fabb_1_0"/>
          <p:cNvSpPr txBox="1"/>
          <p:nvPr/>
        </p:nvSpPr>
        <p:spPr>
          <a:xfrm>
            <a:off x="1097063" y="3428988"/>
            <a:ext cx="301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 of Power Consumption and Solar Power Generation Data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cdf983fabb_1_0"/>
          <p:cNvSpPr txBox="1"/>
          <p:nvPr/>
        </p:nvSpPr>
        <p:spPr>
          <a:xfrm>
            <a:off x="1097063" y="6113350"/>
            <a:ext cx="30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Bidding Records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cdf983fabb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725" y="1520563"/>
            <a:ext cx="3701749" cy="1713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gcdf983fabb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6725" y="4055624"/>
            <a:ext cx="3701750" cy="172040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9" name="Google Shape;199;gcdf983fabb_1_0"/>
          <p:cNvCxnSpPr>
            <a:endCxn id="197" idx="0"/>
          </p:cNvCxnSpPr>
          <p:nvPr/>
        </p:nvCxnSpPr>
        <p:spPr>
          <a:xfrm flipH="1" rot="10800000">
            <a:off x="4869299" y="1520563"/>
            <a:ext cx="2178300" cy="24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gcdf983fabb_1_0"/>
          <p:cNvCxnSpPr>
            <a:endCxn id="198" idx="0"/>
          </p:cNvCxnSpPr>
          <p:nvPr/>
        </p:nvCxnSpPr>
        <p:spPr>
          <a:xfrm>
            <a:off x="4533600" y="3142724"/>
            <a:ext cx="2514000" cy="912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1" name="Google Shape;201;gcdf983fabb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138" y="4208150"/>
            <a:ext cx="3998838" cy="1870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2516d502d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Input Data</a:t>
            </a:r>
            <a:endParaRPr/>
          </a:p>
        </p:txBody>
      </p:sp>
      <p:sp>
        <p:nvSpPr>
          <p:cNvPr id="208" name="Google Shape;208;gd2516d502d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consumption.csv : 過去七天歷史用電資料</a:t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  <a:p>
            <a:pPr indent="0" lvl="0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  <a:p>
            <a:pPr indent="0" lvl="0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generation.csv : 過去七天產電資料</a:t>
            </a:r>
            <a:endParaRPr sz="2800"/>
          </a:p>
        </p:txBody>
      </p:sp>
      <p:sp>
        <p:nvSpPr>
          <p:cNvPr id="209" name="Google Shape;209;gd2516d502d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0" name="Google Shape;210;gd2516d502d_0_0"/>
          <p:cNvGraphicFramePr/>
          <p:nvPr/>
        </p:nvGraphicFramePr>
        <p:xfrm>
          <a:off x="1239450" y="238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1498650"/>
                <a:gridCol w="3856225"/>
                <a:gridCol w="131022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Column 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Unit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Power Consumption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consumption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Household power consumption 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kWh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1" name="Google Shape;211;gd2516d502d_0_0"/>
          <p:cNvGraphicFramePr/>
          <p:nvPr/>
        </p:nvGraphicFramePr>
        <p:xfrm>
          <a:off x="1239450" y="475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1351475"/>
                <a:gridCol w="4054900"/>
                <a:gridCol w="125872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Column 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Unit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Power Generation 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generation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Household power generation value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kWh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c4f7e262_1_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Input Data</a:t>
            </a:r>
            <a:endParaRPr/>
          </a:p>
        </p:txBody>
      </p:sp>
      <p:sp>
        <p:nvSpPr>
          <p:cNvPr id="218" name="Google Shape;218;gd2c4f7e262_1_24"/>
          <p:cNvSpPr txBox="1"/>
          <p:nvPr>
            <p:ph idx="1" type="body"/>
          </p:nvPr>
        </p:nvSpPr>
        <p:spPr>
          <a:xfrm>
            <a:off x="457200" y="1570050"/>
            <a:ext cx="8229600" cy="4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bidresult.csv : 過去七天自己的投標資料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</p:txBody>
      </p:sp>
      <p:sp>
        <p:nvSpPr>
          <p:cNvPr id="219" name="Google Shape;219;gd2c4f7e262_1_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0" name="Google Shape;220;gd2c4f7e262_1_24"/>
          <p:cNvGraphicFramePr/>
          <p:nvPr/>
        </p:nvGraphicFramePr>
        <p:xfrm>
          <a:off x="952500" y="247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{6448E992-73D2-42D5-9469-681E5E90252D}</a:tableStyleId>
              </a:tblPr>
              <a:tblGrid>
                <a:gridCol w="1765475"/>
                <a:gridCol w="4245225"/>
                <a:gridCol w="12283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Column 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Unit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bidding time（目標競標時間）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hour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bidding action (buy/sell)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target_price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bidding price (投標價)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TWD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target_volume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bidding volume (投標量)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kWh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trade_price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closing price 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(成交價)，-1 when bidding fails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TWD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trade_volume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closing volume (成交量)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kWh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status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bidding result (未成交 / 完全成交 / 部分成交)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2012-08-12T07:15:09Z</dcterms:created>
  <dc:creator>ktchuang</dc:creator>
</cp:coreProperties>
</file>